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9" r:id="rId3"/>
    <p:sldId id="296" r:id="rId4"/>
    <p:sldId id="305" r:id="rId5"/>
    <p:sldId id="287" r:id="rId6"/>
    <p:sldId id="297" r:id="rId7"/>
    <p:sldId id="298" r:id="rId8"/>
    <p:sldId id="295" r:id="rId9"/>
    <p:sldId id="293" r:id="rId10"/>
    <p:sldId id="294" r:id="rId11"/>
    <p:sldId id="292" r:id="rId12"/>
    <p:sldId id="299" r:id="rId13"/>
    <p:sldId id="300" r:id="rId14"/>
    <p:sldId id="301" r:id="rId15"/>
    <p:sldId id="302" r:id="rId16"/>
    <p:sldId id="303" r:id="rId17"/>
    <p:sldId id="304"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mostafa" userId="8d5ad5f4a6db9e66" providerId="LiveId" clId="{2EFAB64A-CB06-46F7-BD79-E3864F5BAF19}"/>
    <pc:docChg chg="undo custSel modSld">
      <pc:chgData name="ahmed mostafa" userId="8d5ad5f4a6db9e66" providerId="LiveId" clId="{2EFAB64A-CB06-46F7-BD79-E3864F5BAF19}" dt="2024-09-26T19:16:17.924" v="20" actId="1076"/>
      <pc:docMkLst>
        <pc:docMk/>
      </pc:docMkLst>
      <pc:sldChg chg="modSp mod">
        <pc:chgData name="ahmed mostafa" userId="8d5ad5f4a6db9e66" providerId="LiveId" clId="{2EFAB64A-CB06-46F7-BD79-E3864F5BAF19}" dt="2024-09-26T19:16:17.924" v="20" actId="1076"/>
        <pc:sldMkLst>
          <pc:docMk/>
          <pc:sldMk cId="3860541425" sldId="296"/>
        </pc:sldMkLst>
        <pc:spChg chg="mod">
          <ac:chgData name="ahmed mostafa" userId="8d5ad5f4a6db9e66" providerId="LiveId" clId="{2EFAB64A-CB06-46F7-BD79-E3864F5BAF19}" dt="2024-09-26T19:15:57.475" v="14" actId="1076"/>
          <ac:spMkLst>
            <pc:docMk/>
            <pc:sldMk cId="3860541425" sldId="296"/>
            <ac:spMk id="28" creationId="{D6677B6F-75B8-41EB-88B1-B1C25CA4CEE6}"/>
          </ac:spMkLst>
        </pc:spChg>
        <pc:spChg chg="mod">
          <ac:chgData name="ahmed mostafa" userId="8d5ad5f4a6db9e66" providerId="LiveId" clId="{2EFAB64A-CB06-46F7-BD79-E3864F5BAF19}" dt="2024-09-26T19:15:58.130" v="16" actId="1076"/>
          <ac:spMkLst>
            <pc:docMk/>
            <pc:sldMk cId="3860541425" sldId="296"/>
            <ac:spMk id="29" creationId="{D72E442C-699D-475F-A07E-CD50268F2D67}"/>
          </ac:spMkLst>
        </pc:spChg>
        <pc:spChg chg="mod">
          <ac:chgData name="ahmed mostafa" userId="8d5ad5f4a6db9e66" providerId="LiveId" clId="{2EFAB64A-CB06-46F7-BD79-E3864F5BAF19}" dt="2024-09-26T19:15:56.925" v="12" actId="1076"/>
          <ac:spMkLst>
            <pc:docMk/>
            <pc:sldMk cId="3860541425" sldId="296"/>
            <ac:spMk id="30" creationId="{6F924DA4-0367-4C28-8FB7-34CA645571A8}"/>
          </ac:spMkLst>
        </pc:spChg>
        <pc:picChg chg="mod">
          <ac:chgData name="ahmed mostafa" userId="8d5ad5f4a6db9e66" providerId="LiveId" clId="{2EFAB64A-CB06-46F7-BD79-E3864F5BAF19}" dt="2024-09-26T19:16:17.924" v="20" actId="1076"/>
          <ac:picMkLst>
            <pc:docMk/>
            <pc:sldMk cId="3860541425" sldId="296"/>
            <ac:picMk id="31" creationId="{D8D5AC9E-805D-4E37-B931-0ADB849F535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Content Distribution</c:v>
                </c:pt>
              </c:strCache>
            </c:strRef>
          </c:tx>
          <c:dPt>
            <c:idx val="0"/>
            <c:bubble3D val="0"/>
            <c:spPr>
              <a:solidFill>
                <a:schemeClr val="tx1">
                  <a:lumMod val="95000"/>
                  <a:lumOff val="5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116C-43AE-89E0-44274CECB593}"/>
              </c:ext>
            </c:extLst>
          </c:dPt>
          <c:dPt>
            <c:idx val="1"/>
            <c:bubble3D val="0"/>
            <c:spPr>
              <a:solidFill>
                <a:srgbClr val="C00000"/>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2-116C-43AE-89E0-44274CECB59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Sheet1!$A$2:$A$3</c:f>
              <c:strCache>
                <c:ptCount val="2"/>
                <c:pt idx="0">
                  <c:v>Movies </c:v>
                </c:pt>
                <c:pt idx="1">
                  <c:v>TV Show</c:v>
                </c:pt>
              </c:strCache>
            </c:strRef>
          </c:cat>
          <c:val>
            <c:numRef>
              <c:f>Sheet1!$B$2:$B$3</c:f>
              <c:numCache>
                <c:formatCode>0.00%</c:formatCode>
                <c:ptCount val="2"/>
                <c:pt idx="0">
                  <c:v>0.69599999999999995</c:v>
                </c:pt>
                <c:pt idx="1">
                  <c:v>0.30399999999999999</c:v>
                </c:pt>
              </c:numCache>
            </c:numRef>
          </c:val>
          <c:extLst>
            <c:ext xmlns:c16="http://schemas.microsoft.com/office/drawing/2014/chart" uri="{C3380CC4-5D6E-409C-BE32-E72D297353CC}">
              <c16:uniqueId val="{00000000-116C-43AE-89E0-44274CECB593}"/>
            </c:ext>
          </c:extLst>
        </c:ser>
        <c:dLbls>
          <c:showLegendKey val="0"/>
          <c:showVal val="0"/>
          <c:showCatName val="1"/>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Total shows</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Winter </c:v>
                </c:pt>
                <c:pt idx="1">
                  <c:v>Summer </c:v>
                </c:pt>
                <c:pt idx="2">
                  <c:v>Spring </c:v>
                </c:pt>
                <c:pt idx="3">
                  <c:v>Fall </c:v>
                </c:pt>
              </c:strCache>
            </c:strRef>
          </c:cat>
          <c:val>
            <c:numRef>
              <c:f>Sheet1!$B$2:$B$5</c:f>
              <c:numCache>
                <c:formatCode>General</c:formatCode>
                <c:ptCount val="4"/>
                <c:pt idx="0">
                  <c:v>606</c:v>
                </c:pt>
                <c:pt idx="1">
                  <c:v>716</c:v>
                </c:pt>
                <c:pt idx="2">
                  <c:v>601</c:v>
                </c:pt>
                <c:pt idx="3">
                  <c:v>655</c:v>
                </c:pt>
              </c:numCache>
            </c:numRef>
          </c:val>
          <c:extLst>
            <c:ext xmlns:c16="http://schemas.microsoft.com/office/drawing/2014/chart" uri="{C3380CC4-5D6E-409C-BE32-E72D297353CC}">
              <c16:uniqueId val="{00000000-7749-4063-BB64-8B7D50A7DA5C}"/>
            </c:ext>
          </c:extLst>
        </c:ser>
        <c:dLbls>
          <c:dLblPos val="inEnd"/>
          <c:showLegendKey val="0"/>
          <c:showVal val="1"/>
          <c:showCatName val="0"/>
          <c:showSerName val="0"/>
          <c:showPercent val="0"/>
          <c:showBubbleSize val="0"/>
        </c:dLbls>
        <c:gapWidth val="100"/>
        <c:overlap val="-24"/>
        <c:axId val="1416838160"/>
        <c:axId val="1416840560"/>
      </c:barChart>
      <c:catAx>
        <c:axId val="14168381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16840560"/>
        <c:crosses val="autoZero"/>
        <c:auto val="1"/>
        <c:lblAlgn val="ctr"/>
        <c:lblOffset val="100"/>
        <c:noMultiLvlLbl val="0"/>
      </c:catAx>
      <c:valAx>
        <c:axId val="1416840560"/>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1416838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content distribution since 2020</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solidFill>
              <a:srgbClr val="C00000"/>
            </a:solidFill>
          </c:spPr>
          <c:dPt>
            <c:idx val="0"/>
            <c:bubble3D val="0"/>
            <c:spPr>
              <a:solidFill>
                <a:srgbClr val="C00000"/>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79F3-4FFD-9193-18202B6F2D9C}"/>
              </c:ext>
            </c:extLst>
          </c:dPt>
          <c:dPt>
            <c:idx val="1"/>
            <c:bubble3D val="0"/>
            <c:spPr>
              <a:solidFill>
                <a:schemeClr val="tx1"/>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3FCF-470A-A619-97781E3129F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Sheet1!$A$2:$A$3</c:f>
              <c:strCache>
                <c:ptCount val="2"/>
                <c:pt idx="0">
                  <c:v>Movie</c:v>
                </c:pt>
                <c:pt idx="1">
                  <c:v>TV Show</c:v>
                </c:pt>
              </c:strCache>
            </c:strRef>
          </c:cat>
          <c:val>
            <c:numRef>
              <c:f>Sheet1!$B$2:$B$3</c:f>
              <c:numCache>
                <c:formatCode>General</c:formatCode>
                <c:ptCount val="2"/>
                <c:pt idx="0">
                  <c:v>794</c:v>
                </c:pt>
                <c:pt idx="1">
                  <c:v>751</c:v>
                </c:pt>
              </c:numCache>
            </c:numRef>
          </c:val>
          <c:extLst>
            <c:ext xmlns:c16="http://schemas.microsoft.com/office/drawing/2014/chart" uri="{C3380CC4-5D6E-409C-BE32-E72D297353CC}">
              <c16:uniqueId val="{00000000-3FCF-470A-A619-97781E3129F9}"/>
            </c:ext>
          </c:extLst>
        </c:ser>
        <c:dLbls>
          <c:showLegendKey val="0"/>
          <c:showVal val="0"/>
          <c:showCatName val="1"/>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645842261939237"/>
          <c:y val="3.9967432203413263E-2"/>
          <c:w val="0.64035703574799252"/>
          <c:h val="0.86674810763666732"/>
        </c:manualLayout>
      </c:layout>
      <c:barChart>
        <c:barDir val="bar"/>
        <c:grouping val="clustered"/>
        <c:varyColors val="0"/>
        <c:ser>
          <c:idx val="0"/>
          <c:order val="0"/>
          <c:tx>
            <c:strRef>
              <c:f>Sheet1!$B$1</c:f>
              <c:strCache>
                <c:ptCount val="1"/>
                <c:pt idx="0">
                  <c:v>count</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International Movies </c:v>
                </c:pt>
                <c:pt idx="1">
                  <c:v>Dramas  </c:v>
                </c:pt>
                <c:pt idx="2">
                  <c:v>Comedies </c:v>
                </c:pt>
                <c:pt idx="3">
                  <c:v>Action &amp; Adventure </c:v>
                </c:pt>
                <c:pt idx="4">
                  <c:v>Documentaries  </c:v>
                </c:pt>
                <c:pt idx="5">
                  <c:v>Drama </c:v>
                </c:pt>
                <c:pt idx="6">
                  <c:v>International TV Shows  </c:v>
                </c:pt>
                <c:pt idx="7">
                  <c:v>Independent Movies </c:v>
                </c:pt>
                <c:pt idx="8">
                  <c:v>TV Dramas </c:v>
                </c:pt>
                <c:pt idx="9">
                  <c:v>Romantic Movies </c:v>
                </c:pt>
              </c:strCache>
            </c:strRef>
          </c:cat>
          <c:val>
            <c:numRef>
              <c:f>Sheet1!$B$2:$B$11</c:f>
              <c:numCache>
                <c:formatCode>General</c:formatCode>
                <c:ptCount val="10"/>
                <c:pt idx="0">
                  <c:v>2621</c:v>
                </c:pt>
                <c:pt idx="1">
                  <c:v>1600</c:v>
                </c:pt>
                <c:pt idx="2">
                  <c:v>1208</c:v>
                </c:pt>
                <c:pt idx="3">
                  <c:v>859</c:v>
                </c:pt>
                <c:pt idx="4">
                  <c:v>828</c:v>
                </c:pt>
                <c:pt idx="5">
                  <c:v>826</c:v>
                </c:pt>
                <c:pt idx="6">
                  <c:v>771</c:v>
                </c:pt>
                <c:pt idx="7">
                  <c:v>735</c:v>
                </c:pt>
                <c:pt idx="8">
                  <c:v>692</c:v>
                </c:pt>
                <c:pt idx="9">
                  <c:v>613</c:v>
                </c:pt>
              </c:numCache>
            </c:numRef>
          </c:val>
          <c:extLst>
            <c:ext xmlns:c16="http://schemas.microsoft.com/office/drawing/2014/chart" uri="{C3380CC4-5D6E-409C-BE32-E72D297353CC}">
              <c16:uniqueId val="{00000000-445F-463D-A8EE-8BBC5E7BF0FE}"/>
            </c:ext>
          </c:extLst>
        </c:ser>
        <c:dLbls>
          <c:showLegendKey val="0"/>
          <c:showVal val="0"/>
          <c:showCatName val="0"/>
          <c:showSerName val="0"/>
          <c:showPercent val="0"/>
          <c:showBubbleSize val="0"/>
        </c:dLbls>
        <c:gapWidth val="75"/>
        <c:overlap val="40"/>
        <c:axId val="1460664048"/>
        <c:axId val="1460654448"/>
      </c:barChart>
      <c:catAx>
        <c:axId val="146066404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460654448"/>
        <c:crosses val="autoZero"/>
        <c:auto val="1"/>
        <c:lblAlgn val="ctr"/>
        <c:lblOffset val="100"/>
        <c:noMultiLvlLbl val="0"/>
      </c:catAx>
      <c:valAx>
        <c:axId val="146065444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46066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Total_Library_Size</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Czechia</c:v>
                </c:pt>
                <c:pt idx="1">
                  <c:v>Slovakia</c:v>
                </c:pt>
                <c:pt idx="2">
                  <c:v>Hungary</c:v>
                </c:pt>
                <c:pt idx="3">
                  <c:v>Bulgaria</c:v>
                </c:pt>
                <c:pt idx="4">
                  <c:v>United Kingdom</c:v>
                </c:pt>
                <c:pt idx="5">
                  <c:v>Ireland</c:v>
                </c:pt>
                <c:pt idx="6">
                  <c:v>Lithuania</c:v>
                </c:pt>
                <c:pt idx="7">
                  <c:v>Estonia</c:v>
                </c:pt>
                <c:pt idx="8">
                  <c:v>Latvia</c:v>
                </c:pt>
                <c:pt idx="9">
                  <c:v>Iceland</c:v>
                </c:pt>
              </c:strCache>
            </c:strRef>
          </c:cat>
          <c:val>
            <c:numRef>
              <c:f>Sheet1!$B$2:$B$11</c:f>
              <c:numCache>
                <c:formatCode>General</c:formatCode>
                <c:ptCount val="10"/>
                <c:pt idx="0">
                  <c:v>7325</c:v>
                </c:pt>
                <c:pt idx="1">
                  <c:v>7035</c:v>
                </c:pt>
                <c:pt idx="2">
                  <c:v>6884</c:v>
                </c:pt>
                <c:pt idx="3">
                  <c:v>6797</c:v>
                </c:pt>
                <c:pt idx="4">
                  <c:v>6643</c:v>
                </c:pt>
                <c:pt idx="5">
                  <c:v>6486</c:v>
                </c:pt>
                <c:pt idx="6">
                  <c:v>6462</c:v>
                </c:pt>
                <c:pt idx="7">
                  <c:v>6456</c:v>
                </c:pt>
                <c:pt idx="8">
                  <c:v>6450</c:v>
                </c:pt>
                <c:pt idx="9">
                  <c:v>6387</c:v>
                </c:pt>
              </c:numCache>
            </c:numRef>
          </c:val>
          <c:extLst>
            <c:ext xmlns:c16="http://schemas.microsoft.com/office/drawing/2014/chart" uri="{C3380CC4-5D6E-409C-BE32-E72D297353CC}">
              <c16:uniqueId val="{00000000-8CF2-464F-9927-4E96793F5ECE}"/>
            </c:ext>
          </c:extLst>
        </c:ser>
        <c:dLbls>
          <c:dLblPos val="inEnd"/>
          <c:showLegendKey val="0"/>
          <c:showVal val="1"/>
          <c:showCatName val="0"/>
          <c:showSerName val="0"/>
          <c:showPercent val="0"/>
          <c:showBubbleSize val="0"/>
        </c:dLbls>
        <c:gapWidth val="100"/>
        <c:overlap val="-24"/>
        <c:axId val="1460655408"/>
        <c:axId val="1460670768"/>
      </c:barChart>
      <c:catAx>
        <c:axId val="146065540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460670768"/>
        <c:crosses val="autoZero"/>
        <c:auto val="1"/>
        <c:lblAlgn val="ctr"/>
        <c:lblOffset val="100"/>
        <c:noMultiLvlLbl val="0"/>
      </c:catAx>
      <c:valAx>
        <c:axId val="1460670768"/>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1460655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Total_Titles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E-CBAC-47EA-926B-CB332FC0ADDA}"/>
              </c:ext>
            </c:extLst>
          </c:dPt>
          <c:dPt>
            <c:idx val="1"/>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CBAC-47EA-926B-CB332FC0ADDA}"/>
              </c:ext>
            </c:extLst>
          </c:dPt>
          <c:dPt>
            <c:idx val="2"/>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CBAC-47EA-926B-CB332FC0ADDA}"/>
              </c:ext>
            </c:extLst>
          </c:dPt>
          <c:dPt>
            <c:idx val="3"/>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CBAC-47EA-926B-CB332FC0ADDA}"/>
              </c:ext>
            </c:extLst>
          </c:dPt>
          <c:dPt>
            <c:idx val="4"/>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0-CBAC-47EA-926B-CB332FC0ADDA}"/>
              </c:ext>
            </c:extLst>
          </c:dPt>
          <c:dPt>
            <c:idx val="5"/>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BAC-47EA-926B-CB332FC0ADDA}"/>
              </c:ext>
            </c:extLst>
          </c:dPt>
          <c:dPt>
            <c:idx val="6"/>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CBAC-47EA-926B-CB332FC0ADDA}"/>
              </c:ext>
            </c:extLst>
          </c:dPt>
          <c:dPt>
            <c:idx val="7"/>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CBAC-47EA-926B-CB332FC0ADDA}"/>
              </c:ext>
            </c:extLst>
          </c:dPt>
          <c:dPt>
            <c:idx val="8"/>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2-CBAC-47EA-926B-CB332FC0ADDA}"/>
              </c:ext>
            </c:extLst>
          </c:dPt>
          <c:dPt>
            <c:idx val="9"/>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BAC-47EA-926B-CB332FC0ADDA}"/>
              </c:ext>
            </c:extLst>
          </c:dPt>
          <c:dPt>
            <c:idx val="10"/>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CBAC-47EA-926B-CB332FC0ADDA}"/>
              </c:ext>
            </c:extLst>
          </c:dPt>
          <c:dPt>
            <c:idx val="11"/>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CBAC-47EA-926B-CB332FC0ADDA}"/>
              </c:ext>
            </c:extLst>
          </c:dPt>
          <c:dPt>
            <c:idx val="12"/>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4-CBAC-47EA-926B-CB332FC0ADDA}"/>
              </c:ext>
            </c:extLst>
          </c:dPt>
          <c:dPt>
            <c:idx val="13"/>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CBAC-47EA-926B-CB332FC0ADDA}"/>
              </c:ext>
            </c:extLst>
          </c:dPt>
          <c:dPt>
            <c:idx val="14"/>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CBAC-47EA-926B-CB332FC0ADDA}"/>
              </c:ext>
            </c:extLst>
          </c:dPt>
          <c:dPt>
            <c:idx val="15"/>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CBAC-47EA-926B-CB332FC0ADDA}"/>
              </c:ext>
            </c:extLst>
          </c:dPt>
          <c:dPt>
            <c:idx val="16"/>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6-CBAC-47EA-926B-CB332FC0ADDA}"/>
              </c:ext>
            </c:extLst>
          </c:dPt>
          <c:dPt>
            <c:idx val="17"/>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CBAC-47EA-926B-CB332FC0ADDA}"/>
              </c:ext>
            </c:extLst>
          </c:dPt>
          <c:dPt>
            <c:idx val="18"/>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CBAC-47EA-926B-CB332FC0ADDA}"/>
              </c:ext>
            </c:extLst>
          </c:dPt>
          <c:dPt>
            <c:idx val="19"/>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CBAC-47EA-926B-CB332FC0ADDA}"/>
              </c:ext>
            </c:extLst>
          </c:dPt>
          <c:dPt>
            <c:idx val="20"/>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8-CBAC-47EA-926B-CB332FC0ADDA}"/>
              </c:ext>
            </c:extLst>
          </c:dPt>
          <c:dPt>
            <c:idx val="21"/>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CBAC-47EA-926B-CB332FC0ADDA}"/>
              </c:ext>
            </c:extLst>
          </c:dPt>
          <c:dLbls>
            <c:dLbl>
              <c:idx val="1"/>
              <c:layout>
                <c:manualLayout>
                  <c:x val="0"/>
                  <c:y val="2.04233262143060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BAC-47EA-926B-CB332FC0ADDA}"/>
                </c:ext>
              </c:extLst>
            </c:dLbl>
            <c:dLbl>
              <c:idx val="3"/>
              <c:layout>
                <c:manualLayout>
                  <c:x val="-3.1636313388982588E-17"/>
                  <c:y val="2.794995277246573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BAC-47EA-926B-CB332FC0ADDA}"/>
                </c:ext>
              </c:extLst>
            </c:dLbl>
            <c:dLbl>
              <c:idx val="5"/>
              <c:layout>
                <c:manualLayout>
                  <c:x val="-3.451274056840853E-3"/>
                  <c:y val="3.109721427341726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BAC-47EA-926B-CB332FC0ADD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Sheet1!$A$2:$A$23</c:f>
              <c:numCache>
                <c:formatCode>General</c:formatCode>
                <c:ptCount val="22"/>
                <c:pt idx="0">
                  <c:v>2011</c:v>
                </c:pt>
                <c:pt idx="1">
                  <c:v>2011</c:v>
                </c:pt>
                <c:pt idx="2">
                  <c:v>2012</c:v>
                </c:pt>
                <c:pt idx="3">
                  <c:v>2012</c:v>
                </c:pt>
                <c:pt idx="4">
                  <c:v>2013</c:v>
                </c:pt>
                <c:pt idx="5">
                  <c:v>2013</c:v>
                </c:pt>
                <c:pt idx="6">
                  <c:v>2014</c:v>
                </c:pt>
                <c:pt idx="7">
                  <c:v>2014</c:v>
                </c:pt>
                <c:pt idx="8">
                  <c:v>2015</c:v>
                </c:pt>
                <c:pt idx="9">
                  <c:v>2015</c:v>
                </c:pt>
                <c:pt idx="10">
                  <c:v>2016</c:v>
                </c:pt>
                <c:pt idx="11">
                  <c:v>2016</c:v>
                </c:pt>
                <c:pt idx="12">
                  <c:v>2017</c:v>
                </c:pt>
                <c:pt idx="13">
                  <c:v>2017</c:v>
                </c:pt>
                <c:pt idx="14">
                  <c:v>2018</c:v>
                </c:pt>
                <c:pt idx="15">
                  <c:v>2018</c:v>
                </c:pt>
                <c:pt idx="16">
                  <c:v>2019</c:v>
                </c:pt>
                <c:pt idx="17">
                  <c:v>2019</c:v>
                </c:pt>
                <c:pt idx="18">
                  <c:v>2020</c:v>
                </c:pt>
                <c:pt idx="19">
                  <c:v>2020</c:v>
                </c:pt>
                <c:pt idx="20">
                  <c:v>2021</c:v>
                </c:pt>
                <c:pt idx="21">
                  <c:v>2021</c:v>
                </c:pt>
              </c:numCache>
            </c:numRef>
          </c:cat>
          <c:val>
            <c:numRef>
              <c:f>Sheet1!$B$2:$B$23</c:f>
              <c:numCache>
                <c:formatCode>General</c:formatCode>
                <c:ptCount val="22"/>
                <c:pt idx="0">
                  <c:v>145</c:v>
                </c:pt>
                <c:pt idx="1">
                  <c:v>40</c:v>
                </c:pt>
                <c:pt idx="2">
                  <c:v>173</c:v>
                </c:pt>
                <c:pt idx="3">
                  <c:v>64</c:v>
                </c:pt>
                <c:pt idx="4">
                  <c:v>225</c:v>
                </c:pt>
                <c:pt idx="5">
                  <c:v>63</c:v>
                </c:pt>
                <c:pt idx="6">
                  <c:v>264</c:v>
                </c:pt>
                <c:pt idx="7">
                  <c:v>88</c:v>
                </c:pt>
                <c:pt idx="8">
                  <c:v>398</c:v>
                </c:pt>
                <c:pt idx="9">
                  <c:v>162</c:v>
                </c:pt>
                <c:pt idx="10">
                  <c:v>658</c:v>
                </c:pt>
                <c:pt idx="11">
                  <c:v>244</c:v>
                </c:pt>
                <c:pt idx="12">
                  <c:v>767</c:v>
                </c:pt>
                <c:pt idx="13">
                  <c:v>265</c:v>
                </c:pt>
                <c:pt idx="14">
                  <c:v>767</c:v>
                </c:pt>
                <c:pt idx="15">
                  <c:v>380</c:v>
                </c:pt>
                <c:pt idx="16">
                  <c:v>633</c:v>
                </c:pt>
                <c:pt idx="17">
                  <c:v>397</c:v>
                </c:pt>
                <c:pt idx="18">
                  <c:v>517</c:v>
                </c:pt>
                <c:pt idx="19">
                  <c:v>436</c:v>
                </c:pt>
                <c:pt idx="20">
                  <c:v>277</c:v>
                </c:pt>
                <c:pt idx="21">
                  <c:v>315</c:v>
                </c:pt>
              </c:numCache>
            </c:numRef>
          </c:val>
          <c:extLst>
            <c:ext xmlns:c16="http://schemas.microsoft.com/office/drawing/2014/chart" uri="{C3380CC4-5D6E-409C-BE32-E72D297353CC}">
              <c16:uniqueId val="{00000000-CBAC-47EA-926B-CB332FC0ADDA}"/>
            </c:ext>
          </c:extLst>
        </c:ser>
        <c:dLbls>
          <c:showLegendKey val="0"/>
          <c:showVal val="0"/>
          <c:showCatName val="0"/>
          <c:showSerName val="0"/>
          <c:showPercent val="0"/>
          <c:showBubbleSize val="0"/>
        </c:dLbls>
        <c:gapWidth val="100"/>
        <c:overlap val="-24"/>
        <c:axId val="1416839600"/>
        <c:axId val="1416841040"/>
      </c:barChart>
      <c:catAx>
        <c:axId val="14168396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16841040"/>
        <c:crosses val="autoZero"/>
        <c:auto val="1"/>
        <c:lblAlgn val="ctr"/>
        <c:lblOffset val="100"/>
        <c:noMultiLvlLbl val="0"/>
      </c:catAx>
      <c:valAx>
        <c:axId val="1416841040"/>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1416839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Sheet1!$A$2:$A$16</c:f>
              <c:strCache>
                <c:ptCount val="15"/>
                <c:pt idx="0">
                  <c:v>TV-MA</c:v>
                </c:pt>
                <c:pt idx="1">
                  <c:v>TV-14</c:v>
                </c:pt>
                <c:pt idx="2">
                  <c:v>TV-PG</c:v>
                </c:pt>
                <c:pt idx="3">
                  <c:v>R</c:v>
                </c:pt>
                <c:pt idx="4">
                  <c:v>PG-13</c:v>
                </c:pt>
                <c:pt idx="5">
                  <c:v>TV-Y7</c:v>
                </c:pt>
                <c:pt idx="6">
                  <c:v>TV-Y</c:v>
                </c:pt>
                <c:pt idx="7">
                  <c:v>PG</c:v>
                </c:pt>
                <c:pt idx="8">
                  <c:v>TV-G</c:v>
                </c:pt>
                <c:pt idx="9">
                  <c:v>NR</c:v>
                </c:pt>
                <c:pt idx="10">
                  <c:v>G</c:v>
                </c:pt>
                <c:pt idx="11">
                  <c:v>TV-Y7-FV</c:v>
                </c:pt>
                <c:pt idx="12">
                  <c:v>NULL</c:v>
                </c:pt>
                <c:pt idx="13">
                  <c:v>NC-17</c:v>
                </c:pt>
                <c:pt idx="14">
                  <c:v>UR</c:v>
                </c:pt>
              </c:strCache>
            </c:strRef>
          </c:cat>
          <c:val>
            <c:numRef>
              <c:f>Sheet1!$B$2:$B$16</c:f>
              <c:numCache>
                <c:formatCode>General</c:formatCode>
                <c:ptCount val="15"/>
                <c:pt idx="0">
                  <c:v>3207</c:v>
                </c:pt>
                <c:pt idx="1">
                  <c:v>2160</c:v>
                </c:pt>
                <c:pt idx="2">
                  <c:v>863</c:v>
                </c:pt>
                <c:pt idx="3">
                  <c:v>799</c:v>
                </c:pt>
                <c:pt idx="4">
                  <c:v>490</c:v>
                </c:pt>
                <c:pt idx="5">
                  <c:v>334</c:v>
                </c:pt>
                <c:pt idx="6">
                  <c:v>307</c:v>
                </c:pt>
                <c:pt idx="7">
                  <c:v>287</c:v>
                </c:pt>
                <c:pt idx="8">
                  <c:v>220</c:v>
                </c:pt>
                <c:pt idx="9">
                  <c:v>80</c:v>
                </c:pt>
                <c:pt idx="10">
                  <c:v>41</c:v>
                </c:pt>
                <c:pt idx="11">
                  <c:v>6</c:v>
                </c:pt>
                <c:pt idx="12">
                  <c:v>4</c:v>
                </c:pt>
                <c:pt idx="13">
                  <c:v>3</c:v>
                </c:pt>
                <c:pt idx="14">
                  <c:v>3</c:v>
                </c:pt>
              </c:numCache>
            </c:numRef>
          </c:val>
          <c:extLst>
            <c:ext xmlns:c16="http://schemas.microsoft.com/office/drawing/2014/chart" uri="{C3380CC4-5D6E-409C-BE32-E72D297353CC}">
              <c16:uniqueId val="{00000000-DE93-4F01-9904-F601D5B4B80C}"/>
            </c:ext>
          </c:extLst>
        </c:ser>
        <c:dLbls>
          <c:showLegendKey val="0"/>
          <c:showVal val="1"/>
          <c:showCatName val="0"/>
          <c:showSerName val="0"/>
          <c:showPercent val="0"/>
          <c:showBubbleSize val="0"/>
        </c:dLbls>
        <c:gapWidth val="150"/>
        <c:overlap val="-25"/>
        <c:axId val="1460644848"/>
        <c:axId val="1460663568"/>
      </c:barChart>
      <c:catAx>
        <c:axId val="14606448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60663568"/>
        <c:crosses val="autoZero"/>
        <c:auto val="1"/>
        <c:lblAlgn val="ctr"/>
        <c:lblOffset val="100"/>
        <c:noMultiLvlLbl val="0"/>
      </c:catAx>
      <c:valAx>
        <c:axId val="1460663568"/>
        <c:scaling>
          <c:orientation val="minMax"/>
        </c:scaling>
        <c:delete val="1"/>
        <c:axPos val="l"/>
        <c:numFmt formatCode="General" sourceLinked="1"/>
        <c:majorTickMark val="none"/>
        <c:minorTickMark val="none"/>
        <c:tickLblPos val="nextTo"/>
        <c:crossAx val="1460644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20609803372843"/>
          <c:y val="4.6626989362759122E-2"/>
          <c:w val="0.89779390196627151"/>
          <c:h val="0.64424846219278564"/>
        </c:manualLayout>
      </c:layout>
      <c:barChart>
        <c:barDir val="col"/>
        <c:grouping val="clustered"/>
        <c:varyColors val="0"/>
        <c:ser>
          <c:idx val="0"/>
          <c:order val="0"/>
          <c:tx>
            <c:strRef>
              <c:f>Sheet1!$B$1</c:f>
              <c:strCache>
                <c:ptCount val="1"/>
                <c:pt idx="0">
                  <c:v>total_content</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Rajiv Chilaka</c:v>
                </c:pt>
                <c:pt idx="1">
                  <c:v>Raúl Campos, Jan Suter</c:v>
                </c:pt>
                <c:pt idx="2">
                  <c:v>Marcus Raboy</c:v>
                </c:pt>
                <c:pt idx="3">
                  <c:v>Suhas Kadav</c:v>
                </c:pt>
                <c:pt idx="4">
                  <c:v>Jay Karas</c:v>
                </c:pt>
                <c:pt idx="5">
                  <c:v>Cathy Garcia-Molina</c:v>
                </c:pt>
                <c:pt idx="6">
                  <c:v>Jay Chapman</c:v>
                </c:pt>
                <c:pt idx="7">
                  <c:v>Martin Scorsese</c:v>
                </c:pt>
                <c:pt idx="8">
                  <c:v>Youssef Chahine</c:v>
                </c:pt>
                <c:pt idx="9">
                  <c:v>Steven Spielberg</c:v>
                </c:pt>
              </c:strCache>
            </c:strRef>
          </c:cat>
          <c:val>
            <c:numRef>
              <c:f>Sheet1!$B$2:$B$11</c:f>
              <c:numCache>
                <c:formatCode>General</c:formatCode>
                <c:ptCount val="10"/>
                <c:pt idx="0">
                  <c:v>19</c:v>
                </c:pt>
                <c:pt idx="1">
                  <c:v>18</c:v>
                </c:pt>
                <c:pt idx="2">
                  <c:v>16</c:v>
                </c:pt>
                <c:pt idx="3">
                  <c:v>16</c:v>
                </c:pt>
                <c:pt idx="4">
                  <c:v>14</c:v>
                </c:pt>
                <c:pt idx="5">
                  <c:v>13</c:v>
                </c:pt>
                <c:pt idx="6">
                  <c:v>12</c:v>
                </c:pt>
                <c:pt idx="7">
                  <c:v>12</c:v>
                </c:pt>
                <c:pt idx="8">
                  <c:v>12</c:v>
                </c:pt>
                <c:pt idx="9">
                  <c:v>11</c:v>
                </c:pt>
              </c:numCache>
            </c:numRef>
          </c:val>
          <c:extLst>
            <c:ext xmlns:c16="http://schemas.microsoft.com/office/drawing/2014/chart" uri="{C3380CC4-5D6E-409C-BE32-E72D297353CC}">
              <c16:uniqueId val="{00000000-71E7-4F2F-B620-AAA8FF830B38}"/>
            </c:ext>
          </c:extLst>
        </c:ser>
        <c:dLbls>
          <c:showLegendKey val="0"/>
          <c:showVal val="1"/>
          <c:showCatName val="0"/>
          <c:showSerName val="0"/>
          <c:showPercent val="0"/>
          <c:showBubbleSize val="0"/>
        </c:dLbls>
        <c:gapWidth val="150"/>
        <c:overlap val="-25"/>
        <c:axId val="1460663088"/>
        <c:axId val="1460648688"/>
      </c:barChart>
      <c:catAx>
        <c:axId val="14606630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60648688"/>
        <c:crosses val="autoZero"/>
        <c:auto val="1"/>
        <c:lblAlgn val="ctr"/>
        <c:lblOffset val="100"/>
        <c:noMultiLvlLbl val="0"/>
      </c:catAx>
      <c:valAx>
        <c:axId val="1460648688"/>
        <c:scaling>
          <c:orientation val="minMax"/>
        </c:scaling>
        <c:delete val="1"/>
        <c:axPos val="l"/>
        <c:numFmt formatCode="General" sourceLinked="1"/>
        <c:majorTickMark val="none"/>
        <c:minorTickMark val="none"/>
        <c:tickLblPos val="nextTo"/>
        <c:crossAx val="1460663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0.1406</cdr:x>
      <cdr:y>0.25528</cdr:y>
    </cdr:from>
    <cdr:to>
      <cdr:x>0.28732</cdr:x>
      <cdr:y>0.30235</cdr:y>
    </cdr:to>
    <cdr:sp macro="" textlink="">
      <cdr:nvSpPr>
        <cdr:cNvPr id="2" name="Rectangle 1">
          <a:extLst xmlns:a="http://schemas.openxmlformats.org/drawingml/2006/main">
            <a:ext uri="{FF2B5EF4-FFF2-40B4-BE49-F238E27FC236}">
              <a16:creationId xmlns:a16="http://schemas.microsoft.com/office/drawing/2014/main" id="{035FB071-190D-968D-05A6-FEC85AEBA146}"/>
            </a:ext>
          </a:extLst>
        </cdr:cNvPr>
        <cdr:cNvSpPr/>
      </cdr:nvSpPr>
      <cdr:spPr>
        <a:xfrm xmlns:a="http://schemas.openxmlformats.org/drawingml/2006/main">
          <a:off x="1034792" y="1371601"/>
          <a:ext cx="1079770" cy="252919"/>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dirty="0"/>
            <a:t>Movies </a:t>
          </a:r>
        </a:p>
      </cdr:txBody>
    </cdr:sp>
  </cdr:relSizeAnchor>
  <cdr:relSizeAnchor xmlns:cdr="http://schemas.openxmlformats.org/drawingml/2006/chartDrawing">
    <cdr:from>
      <cdr:x>0.13958</cdr:x>
      <cdr:y>0.31362</cdr:y>
    </cdr:from>
    <cdr:to>
      <cdr:x>0.28629</cdr:x>
      <cdr:y>0.36069</cdr:y>
    </cdr:to>
    <cdr:sp macro="" textlink="">
      <cdr:nvSpPr>
        <cdr:cNvPr id="3" name="Rectangle 2">
          <a:extLst xmlns:a="http://schemas.openxmlformats.org/drawingml/2006/main">
            <a:ext uri="{FF2B5EF4-FFF2-40B4-BE49-F238E27FC236}">
              <a16:creationId xmlns:a16="http://schemas.microsoft.com/office/drawing/2014/main" id="{774DB950-F228-9328-1355-1268ED074BDA}"/>
            </a:ext>
          </a:extLst>
        </cdr:cNvPr>
        <cdr:cNvSpPr/>
      </cdr:nvSpPr>
      <cdr:spPr>
        <a:xfrm xmlns:a="http://schemas.openxmlformats.org/drawingml/2006/main">
          <a:off x="1027227" y="1685048"/>
          <a:ext cx="1079770" cy="252919"/>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t>TV Show</a:t>
          </a:r>
        </a:p>
      </cdr:txBody>
    </cdr:sp>
  </cdr:relSizeAnchor>
  <cdr:relSizeAnchor xmlns:cdr="http://schemas.openxmlformats.org/drawingml/2006/chartDrawing">
    <cdr:from>
      <cdr:x>0.10195</cdr:x>
      <cdr:y>0.25709</cdr:y>
    </cdr:from>
    <cdr:to>
      <cdr:x>0.13135</cdr:x>
      <cdr:y>0.29692</cdr:y>
    </cdr:to>
    <cdr:sp macro="" textlink="">
      <cdr:nvSpPr>
        <cdr:cNvPr id="4" name="Rectangle 3">
          <a:extLst xmlns:a="http://schemas.openxmlformats.org/drawingml/2006/main">
            <a:ext uri="{FF2B5EF4-FFF2-40B4-BE49-F238E27FC236}">
              <a16:creationId xmlns:a16="http://schemas.microsoft.com/office/drawing/2014/main" id="{6D6A1F3C-4D33-999A-7742-494674CAD895}"/>
            </a:ext>
          </a:extLst>
        </cdr:cNvPr>
        <cdr:cNvSpPr/>
      </cdr:nvSpPr>
      <cdr:spPr>
        <a:xfrm xmlns:a="http://schemas.openxmlformats.org/drawingml/2006/main">
          <a:off x="750323" y="1381328"/>
          <a:ext cx="216375" cy="214009"/>
        </a:xfrm>
        <a:prstGeom xmlns:a="http://schemas.openxmlformats.org/drawingml/2006/main" prst="rect">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0.10225</cdr:x>
      <cdr:y>0.31724</cdr:y>
    </cdr:from>
    <cdr:to>
      <cdr:x>0.13165</cdr:x>
      <cdr:y>0.35707</cdr:y>
    </cdr:to>
    <cdr:sp macro="" textlink="">
      <cdr:nvSpPr>
        <cdr:cNvPr id="5" name="Rectangle 4">
          <a:extLst xmlns:a="http://schemas.openxmlformats.org/drawingml/2006/main">
            <a:ext uri="{FF2B5EF4-FFF2-40B4-BE49-F238E27FC236}">
              <a16:creationId xmlns:a16="http://schemas.microsoft.com/office/drawing/2014/main" id="{66E23D43-BF1E-534B-7A87-51E20A6E0080}"/>
            </a:ext>
          </a:extLst>
        </cdr:cNvPr>
        <cdr:cNvSpPr/>
      </cdr:nvSpPr>
      <cdr:spPr>
        <a:xfrm xmlns:a="http://schemas.openxmlformats.org/drawingml/2006/main">
          <a:off x="752485" y="1704502"/>
          <a:ext cx="216375" cy="214009"/>
        </a:xfrm>
        <a:prstGeom xmlns:a="http://schemas.openxmlformats.org/drawingml/2006/main" prst="rect">
          <a:avLst/>
        </a:prstGeom>
        <a:solidFill xmlns:a="http://schemas.openxmlformats.org/drawingml/2006/main">
          <a:srgbClr val="C00000"/>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92062-8328-46DE-A598-94A92C6C2AE1}" type="datetimeFigureOut">
              <a:rPr lang="en-US" smtClean="0"/>
              <a:t>9/26/2024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1E888-9188-4929-852E-7E9362BB137E}" type="slidenum">
              <a:rPr lang="en-US" smtClean="0"/>
              <a:t>‹#›</a:t>
            </a:fld>
            <a:endParaRPr lang="en-US" dirty="0"/>
          </a:p>
        </p:txBody>
      </p:sp>
    </p:spTree>
    <p:extLst>
      <p:ext uri="{BB962C8B-B14F-4D97-AF65-F5344CB8AC3E}">
        <p14:creationId xmlns:p14="http://schemas.microsoft.com/office/powerpoint/2010/main" val="44181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Slide Number Placeholder 3"/>
          <p:cNvSpPr>
            <a:spLocks noGrp="1"/>
          </p:cNvSpPr>
          <p:nvPr>
            <p:ph type="sldNum" sz="quarter" idx="5"/>
          </p:nvPr>
        </p:nvSpPr>
        <p:spPr/>
        <p:txBody>
          <a:bodyPr/>
          <a:lstStyle/>
          <a:p>
            <a:fld id="{FFD1E888-9188-4929-852E-7E9362BB137E}" type="slidenum">
              <a:rPr lang="en-US" smtClean="0"/>
              <a:t>3</a:t>
            </a:fld>
            <a:endParaRPr lang="en-US" dirty="0"/>
          </a:p>
        </p:txBody>
      </p:sp>
    </p:spTree>
    <p:extLst>
      <p:ext uri="{BB962C8B-B14F-4D97-AF65-F5344CB8AC3E}">
        <p14:creationId xmlns:p14="http://schemas.microsoft.com/office/powerpoint/2010/main" val="636531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0CCB-13C5-5B72-11C6-3FDBED0613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F8477B-15C2-E26D-5623-7C363316E0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5BFD5-4ABA-BC1A-E4A9-2B03D8FE6680}"/>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5" name="Footer Placeholder 4">
            <a:extLst>
              <a:ext uri="{FF2B5EF4-FFF2-40B4-BE49-F238E27FC236}">
                <a16:creationId xmlns:a16="http://schemas.microsoft.com/office/drawing/2014/main" id="{6263C3A5-2BCE-6D0F-E190-6FD7137922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5960C6-BDFB-FEF6-DB7E-52B38C6D18DA}"/>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1289551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A3FB-19FF-F960-F24B-C2707BCFF2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6C796E-1530-E9A1-75DA-AC4554D33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FEE31-DB9B-6504-C8B9-DE2D66A56DFE}"/>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5" name="Footer Placeholder 4">
            <a:extLst>
              <a:ext uri="{FF2B5EF4-FFF2-40B4-BE49-F238E27FC236}">
                <a16:creationId xmlns:a16="http://schemas.microsoft.com/office/drawing/2014/main" id="{CD3B2340-1552-AC09-F1A6-5DAD1CA2AF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D71D9C-FA53-E507-253D-743E6C06533B}"/>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148854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D69B8-C7FC-A29A-A1CD-B93DB92482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83D62C-778C-E547-8CFE-5AB9740D33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D4166-A7D1-1E31-7004-07532332952A}"/>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5" name="Footer Placeholder 4">
            <a:extLst>
              <a:ext uri="{FF2B5EF4-FFF2-40B4-BE49-F238E27FC236}">
                <a16:creationId xmlns:a16="http://schemas.microsoft.com/office/drawing/2014/main" id="{ABAC1837-DC04-D6EA-C63F-F446F3CE33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185A15-DCA8-D073-4210-E726A2E88D70}"/>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580487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297C72-0E3E-DF1F-AFE5-B787E2EF0D78}"/>
              </a:ext>
            </a:extLst>
          </p:cNvPr>
          <p:cNvSpPr>
            <a:spLocks noGrp="1"/>
          </p:cNvSpPr>
          <p:nvPr>
            <p:ph type="dt" sz="half" idx="10"/>
          </p:nvPr>
        </p:nvSpPr>
        <p:spPr/>
        <p:txBody>
          <a:bodyPr/>
          <a:lstStyle/>
          <a:p>
            <a:fld id="{276D79ED-3FA7-4EF8-964B-EB8BCFAB02F8}" type="datetimeFigureOut">
              <a:rPr lang="en-US" smtClean="0"/>
              <a:pPr/>
              <a:t>9/26/2024</a:t>
            </a:fld>
            <a:endParaRPr lang="en-US" dirty="0"/>
          </a:p>
        </p:txBody>
      </p:sp>
      <p:sp>
        <p:nvSpPr>
          <p:cNvPr id="4" name="Footer Placeholder 3">
            <a:extLst>
              <a:ext uri="{FF2B5EF4-FFF2-40B4-BE49-F238E27FC236}">
                <a16:creationId xmlns:a16="http://schemas.microsoft.com/office/drawing/2014/main" id="{78D6A3C5-89FA-12F4-167F-9236E38C8C9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D11C1A3-344D-1BC1-20D8-94D859CACDC8}"/>
              </a:ext>
            </a:extLst>
          </p:cNvPr>
          <p:cNvSpPr>
            <a:spLocks noGrp="1"/>
          </p:cNvSpPr>
          <p:nvPr>
            <p:ph type="sldNum" sz="quarter" idx="12"/>
          </p:nvPr>
        </p:nvSpPr>
        <p:spPr/>
        <p:txBody>
          <a:bodyPr/>
          <a:lstStyle/>
          <a:p>
            <a:fld id="{C6F12CB2-7F2C-47B9-AE70-22A94B49F233}" type="slidenum">
              <a:rPr lang="en-US" smtClean="0"/>
              <a:pPr/>
              <a:t>‹#›</a:t>
            </a:fld>
            <a:endParaRPr lang="en-US" dirty="0"/>
          </a:p>
        </p:txBody>
      </p:sp>
    </p:spTree>
    <p:extLst>
      <p:ext uri="{BB962C8B-B14F-4D97-AF65-F5344CB8AC3E}">
        <p14:creationId xmlns:p14="http://schemas.microsoft.com/office/powerpoint/2010/main" val="213952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0738-B7DF-CB98-24BC-CFBC5D181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C75280-70C9-8E1F-E610-41ACEB2C58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A6177-69ED-F0AA-947F-C7BDFF672144}"/>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5" name="Footer Placeholder 4">
            <a:extLst>
              <a:ext uri="{FF2B5EF4-FFF2-40B4-BE49-F238E27FC236}">
                <a16:creationId xmlns:a16="http://schemas.microsoft.com/office/drawing/2014/main" id="{0ECA434C-6D26-CB1D-BB51-39AFFCCB4B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1289E9-1F76-0865-DD0B-958A52C0AC9E}"/>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2502855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9D7A0-582A-639D-EBFE-ECCF22091C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353657-5BAB-1793-8390-58DCD0F92E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2A3019-113A-C804-53BB-5A2CB74B5675}"/>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5" name="Footer Placeholder 4">
            <a:extLst>
              <a:ext uri="{FF2B5EF4-FFF2-40B4-BE49-F238E27FC236}">
                <a16:creationId xmlns:a16="http://schemas.microsoft.com/office/drawing/2014/main" id="{A2B18839-6911-3210-0B20-D08E7EEDDB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985075-B69E-792D-4536-59AE4F4F61CF}"/>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337636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0BA3-38C0-824E-5AD8-541601FD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080B67-A6E1-EF84-BEC0-ACE12A8310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247AB6-AAC0-EBE9-51EF-6120DFA694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D96324-5223-FE40-F779-4A92CD942E49}"/>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6" name="Footer Placeholder 5">
            <a:extLst>
              <a:ext uri="{FF2B5EF4-FFF2-40B4-BE49-F238E27FC236}">
                <a16:creationId xmlns:a16="http://schemas.microsoft.com/office/drawing/2014/main" id="{D76AA6FE-C648-0CE5-BFB0-F843217031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7D02B6-AE38-884C-DA29-817658D25602}"/>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29649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8FEF-23C6-133D-21E5-BA1FC6E054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1429BB-7C73-8514-B77A-EFC3331E39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84D0B1-9BAD-AD25-E3AA-15187D1F07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7A799D-4B20-D9EF-E633-2415DC3DAB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53714C-309F-462F-49D8-E248FD2BDF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49936F-80CF-0AA6-B66B-C99500FE97AA}"/>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8" name="Footer Placeholder 7">
            <a:extLst>
              <a:ext uri="{FF2B5EF4-FFF2-40B4-BE49-F238E27FC236}">
                <a16:creationId xmlns:a16="http://schemas.microsoft.com/office/drawing/2014/main" id="{F4C1D8CF-0A97-721A-D587-574B08D2CF8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1BF6563-7DCE-0F3E-DD21-83A9F56ED979}"/>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2871327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F1D5-8145-941F-33ED-AA2E66932F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49EA87-DF27-6D28-735A-7301DCC48959}"/>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4" name="Footer Placeholder 3">
            <a:extLst>
              <a:ext uri="{FF2B5EF4-FFF2-40B4-BE49-F238E27FC236}">
                <a16:creationId xmlns:a16="http://schemas.microsoft.com/office/drawing/2014/main" id="{3BA23BE8-581D-2416-12A9-8372E47C9B5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C583CD-2639-82A8-6CC4-EB02CD2AF02F}"/>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1023673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BABAD7-7749-F70A-DC47-B0D2658935F7}"/>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3" name="Footer Placeholder 2">
            <a:extLst>
              <a:ext uri="{FF2B5EF4-FFF2-40B4-BE49-F238E27FC236}">
                <a16:creationId xmlns:a16="http://schemas.microsoft.com/office/drawing/2014/main" id="{52812A3A-9627-8D2D-23D5-7D476174070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D2D55E6-7C43-7CE1-C677-D0C32123FBA0}"/>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215332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D96F-C132-9E55-C16C-EFB586C8B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7F53F4-BA48-31D1-8F4B-23BDF0039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3C0D3B-DC0C-EE86-AD10-5A4D840F7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41E04-3FF0-19CA-6BC6-CD9DC80CB84D}"/>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6" name="Footer Placeholder 5">
            <a:extLst>
              <a:ext uri="{FF2B5EF4-FFF2-40B4-BE49-F238E27FC236}">
                <a16:creationId xmlns:a16="http://schemas.microsoft.com/office/drawing/2014/main" id="{E6866331-F81A-5CCE-7CCD-A81D67792B0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9D2E33-13C0-9EB6-60C8-690039D796B2}"/>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1976339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F423-C97B-4421-7891-1190C0E50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30E6A2-6BCE-669A-1514-F31DC43F1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1ADFE57-083F-9C5B-0C75-F1FB72C5D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E462B-4C5A-79DF-FD79-630A6D44BC5D}"/>
              </a:ext>
            </a:extLst>
          </p:cNvPr>
          <p:cNvSpPr>
            <a:spLocks noGrp="1"/>
          </p:cNvSpPr>
          <p:nvPr>
            <p:ph type="dt" sz="half" idx="10"/>
          </p:nvPr>
        </p:nvSpPr>
        <p:spPr/>
        <p:txBody>
          <a:bodyPr/>
          <a:lstStyle/>
          <a:p>
            <a:fld id="{821FC660-4F28-41A9-A881-9895FEF0158E}" type="datetimeFigureOut">
              <a:rPr lang="en-US" smtClean="0"/>
              <a:t>9/26/2024</a:t>
            </a:fld>
            <a:endParaRPr lang="en-US" dirty="0"/>
          </a:p>
        </p:txBody>
      </p:sp>
      <p:sp>
        <p:nvSpPr>
          <p:cNvPr id="6" name="Footer Placeholder 5">
            <a:extLst>
              <a:ext uri="{FF2B5EF4-FFF2-40B4-BE49-F238E27FC236}">
                <a16:creationId xmlns:a16="http://schemas.microsoft.com/office/drawing/2014/main" id="{0B0F8F8D-DB92-5C69-A07A-8C9207D7BC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442539-2853-1B45-5010-64532BCCD921}"/>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51286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F879D-D8B0-89BC-8CDB-3F8F0EDD5A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AC35AB-9F2C-6544-10C8-CFD1A51E9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55051-405D-798F-7745-F4173D358C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1FC660-4F28-41A9-A881-9895FEF0158E}" type="datetimeFigureOut">
              <a:rPr lang="en-US" smtClean="0"/>
              <a:t>9/26/2024</a:t>
            </a:fld>
            <a:endParaRPr lang="en-US" dirty="0"/>
          </a:p>
        </p:txBody>
      </p:sp>
      <p:sp>
        <p:nvSpPr>
          <p:cNvPr id="5" name="Footer Placeholder 4">
            <a:extLst>
              <a:ext uri="{FF2B5EF4-FFF2-40B4-BE49-F238E27FC236}">
                <a16:creationId xmlns:a16="http://schemas.microsoft.com/office/drawing/2014/main" id="{554E83EE-1BF5-B5E3-8566-384FD654D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C372044-B965-0455-CA6D-34B999B930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C9F87F-6337-42AC-90A6-4FA54F0892C5}" type="slidenum">
              <a:rPr lang="en-US" smtClean="0"/>
              <a:t>‹#›</a:t>
            </a:fld>
            <a:endParaRPr lang="en-US" dirty="0"/>
          </a:p>
        </p:txBody>
      </p:sp>
    </p:spTree>
    <p:extLst>
      <p:ext uri="{BB962C8B-B14F-4D97-AF65-F5344CB8AC3E}">
        <p14:creationId xmlns:p14="http://schemas.microsoft.com/office/powerpoint/2010/main" val="320107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www.prezentr.com/?utm_source=templates&amp;utm_medium=presentation&amp;utm_campaign=free_downloads_2020"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hlinkClick r:id="rId4" tooltip="Click for more PPT templates!"/>
            <a:extLst>
              <a:ext uri="{FF2B5EF4-FFF2-40B4-BE49-F238E27FC236}">
                <a16:creationId xmlns:a16="http://schemas.microsoft.com/office/drawing/2014/main" id="{A0A8E141-278A-B94D-9F64-42EC18251494}"/>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dirty="0"/>
          </a:p>
        </p:txBody>
      </p:sp>
      <p:pic>
        <p:nvPicPr>
          <p:cNvPr id="10" name="Picture 9">
            <a:extLst>
              <a:ext uri="{FF2B5EF4-FFF2-40B4-BE49-F238E27FC236}">
                <a16:creationId xmlns:a16="http://schemas.microsoft.com/office/drawing/2014/main" id="{17677F27-8D8C-4382-D732-9C21AFABA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598" y="651905"/>
            <a:ext cx="3054804" cy="5554189"/>
          </a:xfrm>
          <a:prstGeom prst="rect">
            <a:avLst/>
          </a:prstGeom>
        </p:spPr>
      </p:pic>
      <p:pic>
        <p:nvPicPr>
          <p:cNvPr id="2" name="netflix.mp3">
            <a:hlinkClick r:id="" action="ppaction://media"/>
            <a:extLst>
              <a:ext uri="{FF2B5EF4-FFF2-40B4-BE49-F238E27FC236}">
                <a16:creationId xmlns:a16="http://schemas.microsoft.com/office/drawing/2014/main" id="{BDEDDD53-3B08-A77E-4D57-B673EA9C26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1058306"/>
            <a:ext cx="812800" cy="812800"/>
          </a:xfrm>
          <a:prstGeom prst="rect">
            <a:avLst/>
          </a:prstGeom>
        </p:spPr>
      </p:pic>
    </p:spTree>
    <p:extLst>
      <p:ext uri="{BB962C8B-B14F-4D97-AF65-F5344CB8AC3E}">
        <p14:creationId xmlns:p14="http://schemas.microsoft.com/office/powerpoint/2010/main" val="72092881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par>
                                <p:cTn id="8" presetID="1" presetClass="mediacall" presetSubtype="0" fill="hold" nodeType="withEffect">
                                  <p:stCondLst>
                                    <p:cond delay="0"/>
                                  </p:stCondLst>
                                  <p:childTnLst>
                                    <p:cmd type="call" cmd="playFrom(0.0)">
                                      <p:cBhvr>
                                        <p:cTn id="9" dur="3768" fill="hold"/>
                                        <p:tgtEl>
                                          <p:spTgt spid="2"/>
                                        </p:tgtEl>
                                      </p:cBhvr>
                                    </p:cmd>
                                  </p:childTnLst>
                                </p:cTn>
                              </p:par>
                            </p:childTnLst>
                          </p:cTn>
                        </p:par>
                        <p:par>
                          <p:cTn id="10" fill="hold">
                            <p:stCondLst>
                              <p:cond delay="3768"/>
                            </p:stCondLst>
                            <p:childTnLst>
                              <p:par>
                                <p:cTn id="11" presetID="14" presetClass="exit" presetSubtype="5" repeatCount="0" fill="hold" nodeType="afterEffect">
                                  <p:stCondLst>
                                    <p:cond delay="0"/>
                                  </p:stCondLst>
                                  <p:childTnLst>
                                    <p:animEffect transition="out" filter="randombar(vertical)">
                                      <p:cBhvr>
                                        <p:cTn id="12" dur="1250"/>
                                        <p:tgtEl>
                                          <p:spTgt spid="10"/>
                                        </p:tgtEl>
                                      </p:cBhvr>
                                    </p:animEffect>
                                    <p:set>
                                      <p:cBhvr>
                                        <p:cTn id="13" dur="1" fill="hold">
                                          <p:stCondLst>
                                            <p:cond delay="1249"/>
                                          </p:stCondLst>
                                        </p:cTn>
                                        <p:tgtEl>
                                          <p:spTgt spid="10"/>
                                        </p:tgtEl>
                                        <p:attrNameLst>
                                          <p:attrName>style.visibility</p:attrName>
                                        </p:attrNameLst>
                                      </p:cBhvr>
                                      <p:to>
                                        <p:strVal val="hidden"/>
                                      </p:to>
                                    </p:set>
                                  </p:childTnLst>
                                </p:cTn>
                              </p:par>
                              <p:par>
                                <p:cTn id="14" presetID="23" presetClass="exit" presetSubtype="16" fill="hold" nodeType="withEffect">
                                  <p:stCondLst>
                                    <p:cond delay="0"/>
                                  </p:stCondLst>
                                  <p:childTnLst>
                                    <p:anim calcmode="lin" valueType="num">
                                      <p:cBhvr>
                                        <p:cTn id="15" dur="1250"/>
                                        <p:tgtEl>
                                          <p:spTgt spid="10"/>
                                        </p:tgtEl>
                                        <p:attrNameLst>
                                          <p:attrName>ppt_w</p:attrName>
                                        </p:attrNameLst>
                                      </p:cBhvr>
                                      <p:tavLst>
                                        <p:tav tm="0">
                                          <p:val>
                                            <p:strVal val="ppt_w"/>
                                          </p:val>
                                        </p:tav>
                                        <p:tav tm="100000">
                                          <p:val>
                                            <p:strVal val="4*ppt_w"/>
                                          </p:val>
                                        </p:tav>
                                      </p:tavLst>
                                    </p:anim>
                                    <p:anim calcmode="lin" valueType="num">
                                      <p:cBhvr>
                                        <p:cTn id="16" dur="1250"/>
                                        <p:tgtEl>
                                          <p:spTgt spid="10"/>
                                        </p:tgtEl>
                                        <p:attrNameLst>
                                          <p:attrName>ppt_h</p:attrName>
                                        </p:attrNameLst>
                                      </p:cBhvr>
                                      <p:tavLst>
                                        <p:tav tm="0">
                                          <p:val>
                                            <p:strVal val="ppt_h"/>
                                          </p:val>
                                        </p:tav>
                                        <p:tav tm="100000">
                                          <p:val>
                                            <p:strVal val="4*ppt_h"/>
                                          </p:val>
                                        </p:tav>
                                      </p:tavLst>
                                    </p:anim>
                                    <p:set>
                                      <p:cBhvr>
                                        <p:cTn id="17" dur="1" fill="hold">
                                          <p:stCondLst>
                                            <p:cond delay="1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1AD685-357F-7625-137A-AA76101AC3D0}"/>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16" name="Picture 15">
            <a:extLst>
              <a:ext uri="{FF2B5EF4-FFF2-40B4-BE49-F238E27FC236}">
                <a16:creationId xmlns:a16="http://schemas.microsoft.com/office/drawing/2014/main" id="{933E8092-C35D-626C-F0F0-4A827FBA5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2" name="Rectangle: Rounded Corners 1">
            <a:extLst>
              <a:ext uri="{FF2B5EF4-FFF2-40B4-BE49-F238E27FC236}">
                <a16:creationId xmlns:a16="http://schemas.microsoft.com/office/drawing/2014/main" id="{829C0E4F-237B-941B-4AF3-2C1277FAD07B}"/>
              </a:ext>
            </a:extLst>
          </p:cNvPr>
          <p:cNvSpPr/>
          <p:nvPr/>
        </p:nvSpPr>
        <p:spPr>
          <a:xfrm>
            <a:off x="588344" y="877109"/>
            <a:ext cx="2592332" cy="718228"/>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Genre Analysis</a:t>
            </a:r>
          </a:p>
        </p:txBody>
      </p:sp>
      <p:sp>
        <p:nvSpPr>
          <p:cNvPr id="3" name="Rectangle: Rounded Corners 2">
            <a:extLst>
              <a:ext uri="{FF2B5EF4-FFF2-40B4-BE49-F238E27FC236}">
                <a16:creationId xmlns:a16="http://schemas.microsoft.com/office/drawing/2014/main" id="{7C215A43-565D-CD73-6182-CEDADCD819C5}"/>
              </a:ext>
            </a:extLst>
          </p:cNvPr>
          <p:cNvSpPr/>
          <p:nvPr/>
        </p:nvSpPr>
        <p:spPr>
          <a:xfrm>
            <a:off x="230536" y="2189407"/>
            <a:ext cx="4262019" cy="2479185"/>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SQL Code :</a:t>
            </a:r>
          </a:p>
          <a:p>
            <a:endParaRPr lang="en-US" sz="1400" dirty="0"/>
          </a:p>
          <a:p>
            <a:r>
              <a:rPr lang="en-US" sz="1400" dirty="0"/>
              <a:t>SELECT </a:t>
            </a:r>
          </a:p>
          <a:p>
            <a:r>
              <a:rPr lang="en-US" sz="1400" dirty="0"/>
              <a:t>      TOP 10 genre, COUNT(*) AS count</a:t>
            </a:r>
          </a:p>
          <a:p>
            <a:r>
              <a:rPr lang="en-US" sz="1400" dirty="0"/>
              <a:t>FROM </a:t>
            </a:r>
          </a:p>
          <a:p>
            <a:r>
              <a:rPr lang="en-US" sz="1400" dirty="0"/>
              <a:t>     [Highest Holywood Grossing Movies 1]</a:t>
            </a:r>
          </a:p>
          <a:p>
            <a:r>
              <a:rPr lang="en-US" sz="1400" dirty="0"/>
              <a:t>GROUP BY </a:t>
            </a:r>
          </a:p>
          <a:p>
            <a:r>
              <a:rPr lang="en-US" sz="1400" dirty="0"/>
              <a:t>        genre</a:t>
            </a:r>
          </a:p>
          <a:p>
            <a:r>
              <a:rPr lang="en-US" sz="1400" dirty="0"/>
              <a:t>ORDER BY </a:t>
            </a:r>
          </a:p>
          <a:p>
            <a:r>
              <a:rPr lang="en-US" sz="1400" dirty="0"/>
              <a:t>        count DESC</a:t>
            </a:r>
          </a:p>
        </p:txBody>
      </p:sp>
      <p:graphicFrame>
        <p:nvGraphicFramePr>
          <p:cNvPr id="12" name="Chart 11">
            <a:extLst>
              <a:ext uri="{FF2B5EF4-FFF2-40B4-BE49-F238E27FC236}">
                <a16:creationId xmlns:a16="http://schemas.microsoft.com/office/drawing/2014/main" id="{04D3239F-B2E3-5D23-5903-7A28B2204939}"/>
              </a:ext>
            </a:extLst>
          </p:cNvPr>
          <p:cNvGraphicFramePr/>
          <p:nvPr>
            <p:extLst>
              <p:ext uri="{D42A27DB-BD31-4B8C-83A1-F6EECF244321}">
                <p14:modId xmlns:p14="http://schemas.microsoft.com/office/powerpoint/2010/main" val="2134520246"/>
              </p:ext>
            </p:extLst>
          </p:nvPr>
        </p:nvGraphicFramePr>
        <p:xfrm>
          <a:off x="6848272" y="1620465"/>
          <a:ext cx="4834648" cy="361707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B2D7ACB0-8394-C1DF-D62E-157002049124}"/>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grpSp>
        <p:nvGrpSpPr>
          <p:cNvPr id="5" name="Group 4">
            <a:extLst>
              <a:ext uri="{FF2B5EF4-FFF2-40B4-BE49-F238E27FC236}">
                <a16:creationId xmlns:a16="http://schemas.microsoft.com/office/drawing/2014/main" id="{92E03404-3573-11BD-F7ED-D8945905D39D}"/>
              </a:ext>
            </a:extLst>
          </p:cNvPr>
          <p:cNvGrpSpPr/>
          <p:nvPr/>
        </p:nvGrpSpPr>
        <p:grpSpPr>
          <a:xfrm>
            <a:off x="2039870" y="154014"/>
            <a:ext cx="2531358" cy="276999"/>
            <a:chOff x="1856284" y="154014"/>
            <a:chExt cx="2323515" cy="276999"/>
          </a:xfrm>
        </p:grpSpPr>
        <p:sp>
          <p:nvSpPr>
            <p:cNvPr id="6" name="TextBox 5">
              <a:extLst>
                <a:ext uri="{FF2B5EF4-FFF2-40B4-BE49-F238E27FC236}">
                  <a16:creationId xmlns:a16="http://schemas.microsoft.com/office/drawing/2014/main" id="{A30DC5D4-972F-2FEB-5D00-2223AF85ADBD}"/>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7" name="TextBox 6">
              <a:extLst>
                <a:ext uri="{FF2B5EF4-FFF2-40B4-BE49-F238E27FC236}">
                  <a16:creationId xmlns:a16="http://schemas.microsoft.com/office/drawing/2014/main" id="{9D3A2ECA-7053-8165-ACAF-1D822EA6E87E}"/>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8" name="TextBox 7">
            <a:extLst>
              <a:ext uri="{FF2B5EF4-FFF2-40B4-BE49-F238E27FC236}">
                <a16:creationId xmlns:a16="http://schemas.microsoft.com/office/drawing/2014/main" id="{D2F4A313-0F16-3A9D-43F0-9BB30B05CBF5}"/>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9" name="TextBox 8">
            <a:extLst>
              <a:ext uri="{FF2B5EF4-FFF2-40B4-BE49-F238E27FC236}">
                <a16:creationId xmlns:a16="http://schemas.microsoft.com/office/drawing/2014/main" id="{C50C7BB9-85C9-BD46-24FB-D97BE6022864}"/>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0" name="TextBox 9">
            <a:extLst>
              <a:ext uri="{FF2B5EF4-FFF2-40B4-BE49-F238E27FC236}">
                <a16:creationId xmlns:a16="http://schemas.microsoft.com/office/drawing/2014/main" id="{5BDCFF12-5C49-A480-CCD3-7022F9DB8931}"/>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285663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12"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57999CDE-730A-D0FD-11EA-8530320128E0}"/>
              </a:ext>
            </a:extLst>
          </p:cNvPr>
          <p:cNvSpPr/>
          <p:nvPr/>
        </p:nvSpPr>
        <p:spPr>
          <a:xfrm>
            <a:off x="588344" y="1013297"/>
            <a:ext cx="3200399" cy="766866"/>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Highest-Grossing Movies</a:t>
            </a:r>
          </a:p>
        </p:txBody>
      </p:sp>
      <p:grpSp>
        <p:nvGrpSpPr>
          <p:cNvPr id="3" name="Group 2">
            <a:extLst>
              <a:ext uri="{FF2B5EF4-FFF2-40B4-BE49-F238E27FC236}">
                <a16:creationId xmlns:a16="http://schemas.microsoft.com/office/drawing/2014/main" id="{0A09F255-38E4-06AA-01DD-9462A96A1374}"/>
              </a:ext>
            </a:extLst>
          </p:cNvPr>
          <p:cNvGrpSpPr/>
          <p:nvPr/>
        </p:nvGrpSpPr>
        <p:grpSpPr>
          <a:xfrm>
            <a:off x="2039870" y="154014"/>
            <a:ext cx="2531358" cy="276999"/>
            <a:chOff x="1856284" y="154014"/>
            <a:chExt cx="2323515" cy="276999"/>
          </a:xfrm>
        </p:grpSpPr>
        <p:sp>
          <p:nvSpPr>
            <p:cNvPr id="4" name="TextBox 3">
              <a:extLst>
                <a:ext uri="{FF2B5EF4-FFF2-40B4-BE49-F238E27FC236}">
                  <a16:creationId xmlns:a16="http://schemas.microsoft.com/office/drawing/2014/main" id="{307D3516-99E7-D596-E2A8-06572062F829}"/>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5" name="TextBox 4">
              <a:extLst>
                <a:ext uri="{FF2B5EF4-FFF2-40B4-BE49-F238E27FC236}">
                  <a16:creationId xmlns:a16="http://schemas.microsoft.com/office/drawing/2014/main" id="{C3F7E7AE-17AE-25E0-9622-466DE2824155}"/>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0" name="TextBox 9">
            <a:extLst>
              <a:ext uri="{FF2B5EF4-FFF2-40B4-BE49-F238E27FC236}">
                <a16:creationId xmlns:a16="http://schemas.microsoft.com/office/drawing/2014/main" id="{F55F216E-124F-CB25-BCB3-E984C57E9BD1}"/>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3" name="TextBox 12">
            <a:extLst>
              <a:ext uri="{FF2B5EF4-FFF2-40B4-BE49-F238E27FC236}">
                <a16:creationId xmlns:a16="http://schemas.microsoft.com/office/drawing/2014/main" id="{AAF7BB41-68D7-E2B3-2712-9AFE6EB615CD}"/>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5" name="TextBox 14">
            <a:extLst>
              <a:ext uri="{FF2B5EF4-FFF2-40B4-BE49-F238E27FC236}">
                <a16:creationId xmlns:a16="http://schemas.microsoft.com/office/drawing/2014/main" id="{560E3956-C616-9439-35A6-21A19D44E01F}"/>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154324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8FC1C08C-F9A9-744B-BC4A-4DEEBC38F7A2}"/>
              </a:ext>
            </a:extLst>
          </p:cNvPr>
          <p:cNvSpPr/>
          <p:nvPr/>
        </p:nvSpPr>
        <p:spPr>
          <a:xfrm>
            <a:off x="588343" y="1040858"/>
            <a:ext cx="3205443" cy="758759"/>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Movie Budgets &amp; Profitability</a:t>
            </a:r>
          </a:p>
        </p:txBody>
      </p:sp>
      <p:grpSp>
        <p:nvGrpSpPr>
          <p:cNvPr id="3" name="Group 2">
            <a:extLst>
              <a:ext uri="{FF2B5EF4-FFF2-40B4-BE49-F238E27FC236}">
                <a16:creationId xmlns:a16="http://schemas.microsoft.com/office/drawing/2014/main" id="{EB09F223-3018-1782-1E94-E98E573653FB}"/>
              </a:ext>
            </a:extLst>
          </p:cNvPr>
          <p:cNvGrpSpPr/>
          <p:nvPr/>
        </p:nvGrpSpPr>
        <p:grpSpPr>
          <a:xfrm>
            <a:off x="2039870" y="154014"/>
            <a:ext cx="2531358" cy="276999"/>
            <a:chOff x="1856284" y="154014"/>
            <a:chExt cx="2323515" cy="276999"/>
          </a:xfrm>
        </p:grpSpPr>
        <p:sp>
          <p:nvSpPr>
            <p:cNvPr id="4" name="TextBox 3">
              <a:extLst>
                <a:ext uri="{FF2B5EF4-FFF2-40B4-BE49-F238E27FC236}">
                  <a16:creationId xmlns:a16="http://schemas.microsoft.com/office/drawing/2014/main" id="{C8F254CC-EBFF-4EE3-719F-E5FD132686BE}"/>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5" name="TextBox 4">
              <a:extLst>
                <a:ext uri="{FF2B5EF4-FFF2-40B4-BE49-F238E27FC236}">
                  <a16:creationId xmlns:a16="http://schemas.microsoft.com/office/drawing/2014/main" id="{B3EBE848-4EC2-DB36-8599-9AEF5858437E}"/>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0" name="TextBox 9">
            <a:extLst>
              <a:ext uri="{FF2B5EF4-FFF2-40B4-BE49-F238E27FC236}">
                <a16:creationId xmlns:a16="http://schemas.microsoft.com/office/drawing/2014/main" id="{2A126F16-6D81-A377-474C-653B984E51BA}"/>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3" name="TextBox 12">
            <a:extLst>
              <a:ext uri="{FF2B5EF4-FFF2-40B4-BE49-F238E27FC236}">
                <a16:creationId xmlns:a16="http://schemas.microsoft.com/office/drawing/2014/main" id="{2169BF47-5A3D-D54B-C6C9-CE42EB6C88D8}"/>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5" name="TextBox 14">
            <a:extLst>
              <a:ext uri="{FF2B5EF4-FFF2-40B4-BE49-F238E27FC236}">
                <a16:creationId xmlns:a16="http://schemas.microsoft.com/office/drawing/2014/main" id="{856656E3-00F4-563D-D405-D4B6B26CC94D}"/>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118497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8C3F06F0-5B79-1E9A-F76A-0F321A6520F7}"/>
              </a:ext>
            </a:extLst>
          </p:cNvPr>
          <p:cNvSpPr/>
          <p:nvPr/>
        </p:nvSpPr>
        <p:spPr>
          <a:xfrm>
            <a:off x="588344" y="770789"/>
            <a:ext cx="3074352" cy="58461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Country-Based Availability</a:t>
            </a:r>
          </a:p>
        </p:txBody>
      </p:sp>
      <p:sp>
        <p:nvSpPr>
          <p:cNvPr id="3" name="Rectangle: Rounded Corners 2">
            <a:extLst>
              <a:ext uri="{FF2B5EF4-FFF2-40B4-BE49-F238E27FC236}">
                <a16:creationId xmlns:a16="http://schemas.microsoft.com/office/drawing/2014/main" id="{F0EF53F7-0112-AA9B-C3E9-4865E46B2620}"/>
              </a:ext>
            </a:extLst>
          </p:cNvPr>
          <p:cNvSpPr/>
          <p:nvPr/>
        </p:nvSpPr>
        <p:spPr>
          <a:xfrm>
            <a:off x="319709" y="1983113"/>
            <a:ext cx="4612215" cy="3184981"/>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SQL Code :</a:t>
            </a:r>
          </a:p>
          <a:p>
            <a:endParaRPr lang="en-US" sz="1400" dirty="0"/>
          </a:p>
          <a:p>
            <a:r>
              <a:rPr lang="en-US" sz="1400" dirty="0">
                <a:solidFill>
                  <a:schemeClr val="bg1"/>
                </a:solidFill>
                <a:latin typeface="Consolas" panose="020B0609020204030204" pitchFamily="49" charset="0"/>
              </a:rPr>
              <a:t>SELECT </a:t>
            </a:r>
          </a:p>
          <a:p>
            <a:r>
              <a:rPr lang="en-US" sz="1400" dirty="0">
                <a:solidFill>
                  <a:schemeClr val="bg1"/>
                </a:solidFill>
                <a:latin typeface="Consolas" panose="020B0609020204030204" pitchFamily="49" charset="0"/>
              </a:rPr>
              <a:t>    country,</a:t>
            </a:r>
          </a:p>
          <a:p>
            <a:r>
              <a:rPr lang="en-US" sz="1400" dirty="0">
                <a:solidFill>
                  <a:schemeClr val="bg1"/>
                </a:solidFill>
                <a:latin typeface="Consolas" panose="020B0609020204030204" pitchFamily="49" charset="0"/>
              </a:rPr>
              <a:t>    Total_Library_Size, rank()over(order by Total_Library_Size desc) as rank</a:t>
            </a:r>
          </a:p>
          <a:p>
            <a:r>
              <a:rPr lang="en-US" sz="1400" dirty="0">
                <a:solidFill>
                  <a:schemeClr val="bg1"/>
                </a:solidFill>
                <a:latin typeface="Consolas" panose="020B0609020204030204" pitchFamily="49" charset="0"/>
              </a:rPr>
              <a:t>    </a:t>
            </a:r>
          </a:p>
          <a:p>
            <a:r>
              <a:rPr lang="en-US" sz="1400" dirty="0">
                <a:solidFill>
                  <a:schemeClr val="bg1"/>
                </a:solidFill>
                <a:latin typeface="Consolas" panose="020B0609020204030204" pitchFamily="49" charset="0"/>
              </a:rPr>
              <a:t>FROM </a:t>
            </a:r>
          </a:p>
          <a:p>
            <a:r>
              <a:rPr lang="en-US" sz="1400" dirty="0">
                <a:solidFill>
                  <a:schemeClr val="bg1"/>
                </a:solidFill>
                <a:latin typeface="Consolas" panose="020B0609020204030204" pitchFamily="49" charset="0"/>
              </a:rPr>
              <a:t>[netflix price in different countries]</a:t>
            </a:r>
          </a:p>
          <a:p>
            <a:r>
              <a:rPr lang="en-US" sz="1400" dirty="0">
                <a:solidFill>
                  <a:schemeClr val="bg1"/>
                </a:solidFill>
                <a:latin typeface="Consolas" panose="020B0609020204030204" pitchFamily="49" charset="0"/>
              </a:rPr>
              <a:t>GROUP BY </a:t>
            </a:r>
          </a:p>
          <a:p>
            <a:r>
              <a:rPr lang="en-US" sz="1400" dirty="0">
                <a:solidFill>
                  <a:schemeClr val="bg1"/>
                </a:solidFill>
                <a:latin typeface="Consolas" panose="020B0609020204030204" pitchFamily="49" charset="0"/>
              </a:rPr>
              <a:t>    country , Total_Library_Size</a:t>
            </a:r>
          </a:p>
          <a:p>
            <a:r>
              <a:rPr lang="en-US" sz="1400" dirty="0">
                <a:solidFill>
                  <a:schemeClr val="bg1"/>
                </a:solidFill>
                <a:latin typeface="Consolas" panose="020B0609020204030204" pitchFamily="49" charset="0"/>
              </a:rPr>
              <a:t>ORDER BY </a:t>
            </a:r>
          </a:p>
          <a:p>
            <a:r>
              <a:rPr lang="en-US" sz="1400" dirty="0">
                <a:solidFill>
                  <a:schemeClr val="bg1"/>
                </a:solidFill>
                <a:latin typeface="Consolas" panose="020B0609020204030204" pitchFamily="49" charset="0"/>
              </a:rPr>
              <a:t>    Total_Library_Size desc;</a:t>
            </a:r>
            <a:endParaRPr lang="en-US" sz="1100" dirty="0">
              <a:solidFill>
                <a:schemeClr val="bg1"/>
              </a:solidFill>
            </a:endParaRPr>
          </a:p>
        </p:txBody>
      </p:sp>
      <p:graphicFrame>
        <p:nvGraphicFramePr>
          <p:cNvPr id="10" name="Chart 9">
            <a:extLst>
              <a:ext uri="{FF2B5EF4-FFF2-40B4-BE49-F238E27FC236}">
                <a16:creationId xmlns:a16="http://schemas.microsoft.com/office/drawing/2014/main" id="{291E8C79-65FE-765B-1E8E-9A7597756C01}"/>
              </a:ext>
            </a:extLst>
          </p:cNvPr>
          <p:cNvGraphicFramePr/>
          <p:nvPr>
            <p:extLst>
              <p:ext uri="{D42A27DB-BD31-4B8C-83A1-F6EECF244321}">
                <p14:modId xmlns:p14="http://schemas.microsoft.com/office/powerpoint/2010/main" val="812639456"/>
              </p:ext>
            </p:extLst>
          </p:nvPr>
        </p:nvGraphicFramePr>
        <p:xfrm>
          <a:off x="6311507" y="1596714"/>
          <a:ext cx="5058383" cy="395778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a:extLst>
              <a:ext uri="{FF2B5EF4-FFF2-40B4-BE49-F238E27FC236}">
                <a16:creationId xmlns:a16="http://schemas.microsoft.com/office/drawing/2014/main" id="{9F168E6D-4EA7-C636-8C8D-8299F02B8109}"/>
              </a:ext>
            </a:extLst>
          </p:cNvPr>
          <p:cNvGrpSpPr/>
          <p:nvPr/>
        </p:nvGrpSpPr>
        <p:grpSpPr>
          <a:xfrm>
            <a:off x="2039870" y="154014"/>
            <a:ext cx="2531358" cy="276999"/>
            <a:chOff x="1856284" y="154014"/>
            <a:chExt cx="2323515" cy="276999"/>
          </a:xfrm>
        </p:grpSpPr>
        <p:sp>
          <p:nvSpPr>
            <p:cNvPr id="15" name="TextBox 14">
              <a:extLst>
                <a:ext uri="{FF2B5EF4-FFF2-40B4-BE49-F238E27FC236}">
                  <a16:creationId xmlns:a16="http://schemas.microsoft.com/office/drawing/2014/main" id="{0800A07D-08CF-5923-3DBD-144E26B8EDF1}"/>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6" name="TextBox 15">
              <a:extLst>
                <a:ext uri="{FF2B5EF4-FFF2-40B4-BE49-F238E27FC236}">
                  <a16:creationId xmlns:a16="http://schemas.microsoft.com/office/drawing/2014/main" id="{ADD7B45F-1FCE-C2DF-DD21-9DE12314B5B6}"/>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7" name="TextBox 16">
            <a:extLst>
              <a:ext uri="{FF2B5EF4-FFF2-40B4-BE49-F238E27FC236}">
                <a16:creationId xmlns:a16="http://schemas.microsoft.com/office/drawing/2014/main" id="{44C9925D-85E6-CFF6-55AB-CCC4CBC339A9}"/>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8" name="TextBox 17">
            <a:extLst>
              <a:ext uri="{FF2B5EF4-FFF2-40B4-BE49-F238E27FC236}">
                <a16:creationId xmlns:a16="http://schemas.microsoft.com/office/drawing/2014/main" id="{D49B46E7-3376-3D98-5572-EB379D778C6D}"/>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9" name="TextBox 18">
            <a:extLst>
              <a:ext uri="{FF2B5EF4-FFF2-40B4-BE49-F238E27FC236}">
                <a16:creationId xmlns:a16="http://schemas.microsoft.com/office/drawing/2014/main" id="{169BCE7B-707B-F08E-1180-32BEFB8414E5}"/>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3812011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10"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1B9E51B5-0F13-AD15-1957-5E32E3EB7E35}"/>
              </a:ext>
            </a:extLst>
          </p:cNvPr>
          <p:cNvSpPr/>
          <p:nvPr/>
        </p:nvSpPr>
        <p:spPr>
          <a:xfrm>
            <a:off x="588344" y="875487"/>
            <a:ext cx="2592234" cy="739305"/>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Yearly Title Growth</a:t>
            </a:r>
          </a:p>
        </p:txBody>
      </p:sp>
      <p:graphicFrame>
        <p:nvGraphicFramePr>
          <p:cNvPr id="5" name="Chart 4">
            <a:extLst>
              <a:ext uri="{FF2B5EF4-FFF2-40B4-BE49-F238E27FC236}">
                <a16:creationId xmlns:a16="http://schemas.microsoft.com/office/drawing/2014/main" id="{713AC777-41B3-954E-6EA9-A1A91FD21A83}"/>
              </a:ext>
            </a:extLst>
          </p:cNvPr>
          <p:cNvGraphicFramePr/>
          <p:nvPr>
            <p:extLst>
              <p:ext uri="{D42A27DB-BD31-4B8C-83A1-F6EECF244321}">
                <p14:modId xmlns:p14="http://schemas.microsoft.com/office/powerpoint/2010/main" val="2115361059"/>
              </p:ext>
            </p:extLst>
          </p:nvPr>
        </p:nvGraphicFramePr>
        <p:xfrm>
          <a:off x="6018178" y="1841317"/>
          <a:ext cx="5705481" cy="3787316"/>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Rounded Corners 12">
            <a:extLst>
              <a:ext uri="{FF2B5EF4-FFF2-40B4-BE49-F238E27FC236}">
                <a16:creationId xmlns:a16="http://schemas.microsoft.com/office/drawing/2014/main" id="{21EEC4AB-02CD-3076-8E8B-9778AB5747CA}"/>
              </a:ext>
            </a:extLst>
          </p:cNvPr>
          <p:cNvSpPr/>
          <p:nvPr/>
        </p:nvSpPr>
        <p:spPr>
          <a:xfrm>
            <a:off x="390519" y="2301419"/>
            <a:ext cx="4621943" cy="2867112"/>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SQL Code :</a:t>
            </a:r>
          </a:p>
          <a:p>
            <a:endParaRPr lang="en-US" sz="1400" dirty="0"/>
          </a:p>
          <a:p>
            <a:r>
              <a:rPr lang="en-US" sz="1400" dirty="0"/>
              <a:t>SELECT</a:t>
            </a:r>
          </a:p>
          <a:p>
            <a:r>
              <a:rPr lang="en-US" sz="1400" dirty="0"/>
              <a:t>       release_year, type, COUNT(*) AS total_titles</a:t>
            </a:r>
          </a:p>
          <a:p>
            <a:r>
              <a:rPr lang="en-US" sz="1400" dirty="0"/>
              <a:t>FROM </a:t>
            </a:r>
          </a:p>
          <a:p>
            <a:r>
              <a:rPr lang="en-US" sz="1400" dirty="0"/>
              <a:t>      netflix_titles</a:t>
            </a:r>
          </a:p>
          <a:p>
            <a:r>
              <a:rPr lang="en-US" sz="1400" dirty="0"/>
              <a:t>GROUP BY </a:t>
            </a:r>
          </a:p>
          <a:p>
            <a:r>
              <a:rPr lang="en-US" sz="1400" dirty="0"/>
              <a:t>       release_year, type</a:t>
            </a:r>
          </a:p>
          <a:p>
            <a:r>
              <a:rPr lang="en-US" sz="1400" dirty="0"/>
              <a:t>ORDER BY </a:t>
            </a:r>
          </a:p>
          <a:p>
            <a:r>
              <a:rPr lang="en-US" sz="1400" dirty="0"/>
              <a:t>       release_year, type;</a:t>
            </a:r>
          </a:p>
        </p:txBody>
      </p:sp>
      <p:grpSp>
        <p:nvGrpSpPr>
          <p:cNvPr id="15" name="Group 14">
            <a:extLst>
              <a:ext uri="{FF2B5EF4-FFF2-40B4-BE49-F238E27FC236}">
                <a16:creationId xmlns:a16="http://schemas.microsoft.com/office/drawing/2014/main" id="{9705C9E0-A082-AD59-EAB5-20A031DF730B}"/>
              </a:ext>
            </a:extLst>
          </p:cNvPr>
          <p:cNvGrpSpPr/>
          <p:nvPr/>
        </p:nvGrpSpPr>
        <p:grpSpPr>
          <a:xfrm>
            <a:off x="2039870" y="154014"/>
            <a:ext cx="2531358" cy="276999"/>
            <a:chOff x="1856284" y="154014"/>
            <a:chExt cx="2323515" cy="276999"/>
          </a:xfrm>
        </p:grpSpPr>
        <p:sp>
          <p:nvSpPr>
            <p:cNvPr id="16" name="TextBox 15">
              <a:extLst>
                <a:ext uri="{FF2B5EF4-FFF2-40B4-BE49-F238E27FC236}">
                  <a16:creationId xmlns:a16="http://schemas.microsoft.com/office/drawing/2014/main" id="{DB04F8E2-4B07-82AD-783F-56403824B5B9}"/>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7" name="TextBox 16">
              <a:extLst>
                <a:ext uri="{FF2B5EF4-FFF2-40B4-BE49-F238E27FC236}">
                  <a16:creationId xmlns:a16="http://schemas.microsoft.com/office/drawing/2014/main" id="{4F355704-F1D6-5D7E-1DF7-71DF86B87947}"/>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8" name="TextBox 17">
            <a:extLst>
              <a:ext uri="{FF2B5EF4-FFF2-40B4-BE49-F238E27FC236}">
                <a16:creationId xmlns:a16="http://schemas.microsoft.com/office/drawing/2014/main" id="{E05E6977-CE4E-740E-9BA7-D595B52D9820}"/>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9" name="TextBox 18">
            <a:extLst>
              <a:ext uri="{FF2B5EF4-FFF2-40B4-BE49-F238E27FC236}">
                <a16:creationId xmlns:a16="http://schemas.microsoft.com/office/drawing/2014/main" id="{9C06B12A-6660-836D-F330-808D2EACE9F8}"/>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20" name="TextBox 19">
            <a:extLst>
              <a:ext uri="{FF2B5EF4-FFF2-40B4-BE49-F238E27FC236}">
                <a16:creationId xmlns:a16="http://schemas.microsoft.com/office/drawing/2014/main" id="{6B2B18B3-1217-3E97-D6F1-3D4586FFD3A5}"/>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1449643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p:bldAsOne/>
      </p:bldGraphic>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F49A7ECD-F8AD-A151-FC5F-E63F51436EF4}"/>
              </a:ext>
            </a:extLst>
          </p:cNvPr>
          <p:cNvSpPr/>
          <p:nvPr/>
        </p:nvSpPr>
        <p:spPr>
          <a:xfrm>
            <a:off x="588344" y="761064"/>
            <a:ext cx="2410929" cy="807399"/>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Content Ratings</a:t>
            </a:r>
          </a:p>
        </p:txBody>
      </p:sp>
      <p:graphicFrame>
        <p:nvGraphicFramePr>
          <p:cNvPr id="5" name="Chart 4">
            <a:extLst>
              <a:ext uri="{FF2B5EF4-FFF2-40B4-BE49-F238E27FC236}">
                <a16:creationId xmlns:a16="http://schemas.microsoft.com/office/drawing/2014/main" id="{1D44D3C4-7BDB-5570-47B5-6C226CEA9725}"/>
              </a:ext>
            </a:extLst>
          </p:cNvPr>
          <p:cNvGraphicFramePr/>
          <p:nvPr>
            <p:extLst>
              <p:ext uri="{D42A27DB-BD31-4B8C-83A1-F6EECF244321}">
                <p14:modId xmlns:p14="http://schemas.microsoft.com/office/powerpoint/2010/main" val="3484095142"/>
              </p:ext>
            </p:extLst>
          </p:nvPr>
        </p:nvGraphicFramePr>
        <p:xfrm>
          <a:off x="6847326" y="1694923"/>
          <a:ext cx="4856416" cy="3618689"/>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Rounded Corners 9">
            <a:extLst>
              <a:ext uri="{FF2B5EF4-FFF2-40B4-BE49-F238E27FC236}">
                <a16:creationId xmlns:a16="http://schemas.microsoft.com/office/drawing/2014/main" id="{E42161D7-8AE9-FE7D-BD56-978CB51B8F8A}"/>
              </a:ext>
            </a:extLst>
          </p:cNvPr>
          <p:cNvSpPr/>
          <p:nvPr/>
        </p:nvSpPr>
        <p:spPr>
          <a:xfrm>
            <a:off x="234877" y="1995444"/>
            <a:ext cx="4954157" cy="2867112"/>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SQL Code :</a:t>
            </a:r>
          </a:p>
          <a:p>
            <a:endParaRPr lang="en-US" sz="1400" dirty="0"/>
          </a:p>
          <a:p>
            <a:r>
              <a:rPr lang="en-US" sz="1400" dirty="0"/>
              <a:t>SELECT</a:t>
            </a:r>
          </a:p>
          <a:p>
            <a:r>
              <a:rPr lang="en-US" sz="1400" dirty="0"/>
              <a:t>       rating, COUNT(*) AS total</a:t>
            </a:r>
          </a:p>
          <a:p>
            <a:r>
              <a:rPr lang="en-US" sz="1400" dirty="0"/>
              <a:t>FROM </a:t>
            </a:r>
          </a:p>
          <a:p>
            <a:r>
              <a:rPr lang="en-US" sz="1400" dirty="0"/>
              <a:t>      netflix_titles</a:t>
            </a:r>
          </a:p>
          <a:p>
            <a:r>
              <a:rPr lang="en-US" sz="1400" dirty="0"/>
              <a:t>GROUP BY </a:t>
            </a:r>
          </a:p>
          <a:p>
            <a:r>
              <a:rPr lang="en-US" sz="1400" dirty="0"/>
              <a:t>       rating</a:t>
            </a:r>
          </a:p>
          <a:p>
            <a:r>
              <a:rPr lang="en-US" sz="1400" dirty="0"/>
              <a:t>ORDER BY </a:t>
            </a:r>
          </a:p>
          <a:p>
            <a:r>
              <a:rPr lang="en-US" sz="1400" dirty="0"/>
              <a:t>        total DESC;</a:t>
            </a:r>
          </a:p>
        </p:txBody>
      </p:sp>
      <p:grpSp>
        <p:nvGrpSpPr>
          <p:cNvPr id="13" name="Group 12">
            <a:extLst>
              <a:ext uri="{FF2B5EF4-FFF2-40B4-BE49-F238E27FC236}">
                <a16:creationId xmlns:a16="http://schemas.microsoft.com/office/drawing/2014/main" id="{2F59A3AF-A5CC-C03A-EE90-14E7EB2B08C6}"/>
              </a:ext>
            </a:extLst>
          </p:cNvPr>
          <p:cNvGrpSpPr/>
          <p:nvPr/>
        </p:nvGrpSpPr>
        <p:grpSpPr>
          <a:xfrm>
            <a:off x="2039870" y="154014"/>
            <a:ext cx="2531358" cy="276999"/>
            <a:chOff x="1856284" y="154014"/>
            <a:chExt cx="2323515" cy="276999"/>
          </a:xfrm>
        </p:grpSpPr>
        <p:sp>
          <p:nvSpPr>
            <p:cNvPr id="15" name="TextBox 14">
              <a:extLst>
                <a:ext uri="{FF2B5EF4-FFF2-40B4-BE49-F238E27FC236}">
                  <a16:creationId xmlns:a16="http://schemas.microsoft.com/office/drawing/2014/main" id="{35854CD9-E6B7-56D8-743E-108A7341B1C6}"/>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6" name="TextBox 15">
              <a:extLst>
                <a:ext uri="{FF2B5EF4-FFF2-40B4-BE49-F238E27FC236}">
                  <a16:creationId xmlns:a16="http://schemas.microsoft.com/office/drawing/2014/main" id="{18610663-504D-1E18-FEB4-96EA19670D86}"/>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7" name="TextBox 16">
            <a:extLst>
              <a:ext uri="{FF2B5EF4-FFF2-40B4-BE49-F238E27FC236}">
                <a16:creationId xmlns:a16="http://schemas.microsoft.com/office/drawing/2014/main" id="{257FBE38-34B2-8153-1B04-CE31DBDBEAE4}"/>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8" name="TextBox 17">
            <a:extLst>
              <a:ext uri="{FF2B5EF4-FFF2-40B4-BE49-F238E27FC236}">
                <a16:creationId xmlns:a16="http://schemas.microsoft.com/office/drawing/2014/main" id="{13053A2E-F98D-C663-7B3C-2FD2D801E6CA}"/>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9" name="TextBox 18">
            <a:extLst>
              <a:ext uri="{FF2B5EF4-FFF2-40B4-BE49-F238E27FC236}">
                <a16:creationId xmlns:a16="http://schemas.microsoft.com/office/drawing/2014/main" id="{C54E7379-B6D3-6FDA-762D-72BA346B0CA4}"/>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106170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p:bldAsOne/>
      </p:bldGraphic>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094BBCFF-764D-7A6F-C00A-48D0EC289EA3}"/>
              </a:ext>
            </a:extLst>
          </p:cNvPr>
          <p:cNvSpPr/>
          <p:nvPr/>
        </p:nvSpPr>
        <p:spPr>
          <a:xfrm>
            <a:off x="588344" y="894943"/>
            <a:ext cx="2787384" cy="700393"/>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Director Consistency</a:t>
            </a:r>
          </a:p>
        </p:txBody>
      </p:sp>
      <p:graphicFrame>
        <p:nvGraphicFramePr>
          <p:cNvPr id="5" name="Chart 4">
            <a:extLst>
              <a:ext uri="{FF2B5EF4-FFF2-40B4-BE49-F238E27FC236}">
                <a16:creationId xmlns:a16="http://schemas.microsoft.com/office/drawing/2014/main" id="{02284D1E-21B9-A4B3-AE4E-2BD20367BF61}"/>
              </a:ext>
            </a:extLst>
          </p:cNvPr>
          <p:cNvGraphicFramePr/>
          <p:nvPr>
            <p:extLst>
              <p:ext uri="{D42A27DB-BD31-4B8C-83A1-F6EECF244321}">
                <p14:modId xmlns:p14="http://schemas.microsoft.com/office/powerpoint/2010/main" val="3693532273"/>
              </p:ext>
            </p:extLst>
          </p:nvPr>
        </p:nvGraphicFramePr>
        <p:xfrm>
          <a:off x="6264613" y="1702340"/>
          <a:ext cx="5250054" cy="4834647"/>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Rounded Corners 9">
            <a:extLst>
              <a:ext uri="{FF2B5EF4-FFF2-40B4-BE49-F238E27FC236}">
                <a16:creationId xmlns:a16="http://schemas.microsoft.com/office/drawing/2014/main" id="{479A987C-0D8C-CA2C-416A-5B4CFCF5C60F}"/>
              </a:ext>
            </a:extLst>
          </p:cNvPr>
          <p:cNvSpPr/>
          <p:nvPr/>
        </p:nvSpPr>
        <p:spPr>
          <a:xfrm>
            <a:off x="141172" y="1905663"/>
            <a:ext cx="5354956" cy="4631324"/>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SQL Code :</a:t>
            </a:r>
          </a:p>
          <a:p>
            <a:r>
              <a:rPr lang="en-US" sz="1400" dirty="0"/>
              <a:t>select distinct director,</a:t>
            </a:r>
          </a:p>
          <a:p>
            <a:r>
              <a:rPr lang="en-US" sz="1400" dirty="0"/>
              <a:t>                COUNT(*) OVER (partition by director) AS total_content, </a:t>
            </a:r>
          </a:p>
          <a:p>
            <a:r>
              <a:rPr lang="en-US" sz="1400" dirty="0"/>
              <a:t>                first_value(title) OVER (partition by director order by date_added) as first_film,</a:t>
            </a:r>
          </a:p>
          <a:p>
            <a:r>
              <a:rPr lang="en-US" sz="1400" dirty="0"/>
              <a:t>                first_value(title) OVER (partition by director order by date_added desc) as last_film,</a:t>
            </a:r>
          </a:p>
          <a:p>
            <a:r>
              <a:rPr lang="en-US" sz="1400" dirty="0"/>
              <a:t>                first_value(date_added) OVER (partition by director order by date_added) as date_of_first_film,</a:t>
            </a:r>
          </a:p>
          <a:p>
            <a:r>
              <a:rPr lang="en-US" sz="1400" dirty="0"/>
              <a:t>                first_value(date_added) OVER (partition by director order by date_added desc) as date_of_last_film,</a:t>
            </a:r>
          </a:p>
          <a:p>
            <a:r>
              <a:rPr lang="en-US" sz="1400" dirty="0"/>
              <a:t>                DATEDIFF(day, first_value(date_added) OVER (partition by director order by date_added), </a:t>
            </a:r>
          </a:p>
          <a:p>
            <a:r>
              <a:rPr lang="en-US" sz="1400" dirty="0"/>
              <a:t>                         first_value(date_added) OVER (partition by director order by date_added desc)) as date_difference_in_days</a:t>
            </a:r>
          </a:p>
          <a:p>
            <a:r>
              <a:rPr lang="en-US" sz="1400" dirty="0"/>
              <a:t>from netflix_titles</a:t>
            </a:r>
          </a:p>
          <a:p>
            <a:r>
              <a:rPr lang="en-US" sz="1400" dirty="0"/>
              <a:t>where  director is not null</a:t>
            </a:r>
          </a:p>
          <a:p>
            <a:r>
              <a:rPr lang="en-US" sz="1400" dirty="0"/>
              <a:t>order by  total_content desc;</a:t>
            </a:r>
          </a:p>
        </p:txBody>
      </p:sp>
      <p:grpSp>
        <p:nvGrpSpPr>
          <p:cNvPr id="13" name="Group 12">
            <a:extLst>
              <a:ext uri="{FF2B5EF4-FFF2-40B4-BE49-F238E27FC236}">
                <a16:creationId xmlns:a16="http://schemas.microsoft.com/office/drawing/2014/main" id="{D75C87EE-DB35-EDDA-5253-FB748A3B7267}"/>
              </a:ext>
            </a:extLst>
          </p:cNvPr>
          <p:cNvGrpSpPr/>
          <p:nvPr/>
        </p:nvGrpSpPr>
        <p:grpSpPr>
          <a:xfrm>
            <a:off x="2039870" y="154014"/>
            <a:ext cx="2531358" cy="276999"/>
            <a:chOff x="1856284" y="154014"/>
            <a:chExt cx="2323515" cy="276999"/>
          </a:xfrm>
        </p:grpSpPr>
        <p:sp>
          <p:nvSpPr>
            <p:cNvPr id="15" name="TextBox 14">
              <a:extLst>
                <a:ext uri="{FF2B5EF4-FFF2-40B4-BE49-F238E27FC236}">
                  <a16:creationId xmlns:a16="http://schemas.microsoft.com/office/drawing/2014/main" id="{23A3FBD3-2EC8-AFDC-E971-B8FB6A9CBA23}"/>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6" name="TextBox 15">
              <a:extLst>
                <a:ext uri="{FF2B5EF4-FFF2-40B4-BE49-F238E27FC236}">
                  <a16:creationId xmlns:a16="http://schemas.microsoft.com/office/drawing/2014/main" id="{9E8229D6-A1C2-C5B8-D457-77E04E519A62}"/>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7" name="TextBox 16">
            <a:extLst>
              <a:ext uri="{FF2B5EF4-FFF2-40B4-BE49-F238E27FC236}">
                <a16:creationId xmlns:a16="http://schemas.microsoft.com/office/drawing/2014/main" id="{9B383217-5CC8-19F1-C286-AE864B721B92}"/>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8" name="TextBox 17">
            <a:extLst>
              <a:ext uri="{FF2B5EF4-FFF2-40B4-BE49-F238E27FC236}">
                <a16:creationId xmlns:a16="http://schemas.microsoft.com/office/drawing/2014/main" id="{C5C57991-B0C0-2658-AC67-5147C1266DB3}"/>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9" name="TextBox 18">
            <a:extLst>
              <a:ext uri="{FF2B5EF4-FFF2-40B4-BE49-F238E27FC236}">
                <a16:creationId xmlns:a16="http://schemas.microsoft.com/office/drawing/2014/main" id="{969D6118-8440-5713-4D2D-D7616C596934}"/>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1195687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p:bldAsOne/>
      </p:bldGraphic>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615EA6BD-84F0-2BD9-35E0-7ECFE47EBA48}"/>
              </a:ext>
            </a:extLst>
          </p:cNvPr>
          <p:cNvSpPr/>
          <p:nvPr/>
        </p:nvSpPr>
        <p:spPr>
          <a:xfrm>
            <a:off x="250132" y="2410027"/>
            <a:ext cx="7714034" cy="2037945"/>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don’t hesitate to ask me any questions</a:t>
            </a:r>
          </a:p>
          <a:p>
            <a:pPr algn="ctr"/>
            <a:endParaRPr lang="en-US" sz="1400" dirty="0"/>
          </a:p>
        </p:txBody>
      </p:sp>
      <p:pic>
        <p:nvPicPr>
          <p:cNvPr id="4" name="Picture 3" descr="A group of people holding question marks&#10;&#10;Description automatically generated">
            <a:extLst>
              <a:ext uri="{FF2B5EF4-FFF2-40B4-BE49-F238E27FC236}">
                <a16:creationId xmlns:a16="http://schemas.microsoft.com/office/drawing/2014/main" id="{2792D97B-9D2C-1B10-A2C7-13AE9711F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4852" y="1653702"/>
            <a:ext cx="2707532" cy="3030976"/>
          </a:xfrm>
          <a:prstGeom prst="rect">
            <a:avLst/>
          </a:prstGeom>
        </p:spPr>
      </p:pic>
      <p:grpSp>
        <p:nvGrpSpPr>
          <p:cNvPr id="5" name="Group 4">
            <a:extLst>
              <a:ext uri="{FF2B5EF4-FFF2-40B4-BE49-F238E27FC236}">
                <a16:creationId xmlns:a16="http://schemas.microsoft.com/office/drawing/2014/main" id="{DFB297C0-315B-1C1D-0009-689A5C089DDD}"/>
              </a:ext>
            </a:extLst>
          </p:cNvPr>
          <p:cNvGrpSpPr/>
          <p:nvPr/>
        </p:nvGrpSpPr>
        <p:grpSpPr>
          <a:xfrm>
            <a:off x="2039870" y="154014"/>
            <a:ext cx="2531358" cy="276999"/>
            <a:chOff x="1856284" y="154014"/>
            <a:chExt cx="2323515" cy="276999"/>
          </a:xfrm>
        </p:grpSpPr>
        <p:sp>
          <p:nvSpPr>
            <p:cNvPr id="10" name="TextBox 9">
              <a:extLst>
                <a:ext uri="{FF2B5EF4-FFF2-40B4-BE49-F238E27FC236}">
                  <a16:creationId xmlns:a16="http://schemas.microsoft.com/office/drawing/2014/main" id="{26F9C66B-F750-8B1D-0DE2-C7F379499249}"/>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3" name="TextBox 12">
              <a:extLst>
                <a:ext uri="{FF2B5EF4-FFF2-40B4-BE49-F238E27FC236}">
                  <a16:creationId xmlns:a16="http://schemas.microsoft.com/office/drawing/2014/main" id="{049F6722-45E1-377D-0DA1-D8130743E3A4}"/>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5" name="TextBox 14">
            <a:extLst>
              <a:ext uri="{FF2B5EF4-FFF2-40B4-BE49-F238E27FC236}">
                <a16:creationId xmlns:a16="http://schemas.microsoft.com/office/drawing/2014/main" id="{F6145CF6-7F6A-15C2-7904-188CEEBF97AD}"/>
              </a:ext>
            </a:extLst>
          </p:cNvPr>
          <p:cNvSpPr txBox="1"/>
          <p:nvPr/>
        </p:nvSpPr>
        <p:spPr>
          <a:xfrm>
            <a:off x="5594632" y="153807"/>
            <a:ext cx="863182"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Account</a:t>
            </a:r>
          </a:p>
        </p:txBody>
      </p:sp>
      <p:sp>
        <p:nvSpPr>
          <p:cNvPr id="16" name="TextBox 15">
            <a:extLst>
              <a:ext uri="{FF2B5EF4-FFF2-40B4-BE49-F238E27FC236}">
                <a16:creationId xmlns:a16="http://schemas.microsoft.com/office/drawing/2014/main" id="{AE97485B-E748-0F90-2D47-5713A0589C4D}"/>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7" name="TextBox 16">
            <a:extLst>
              <a:ext uri="{FF2B5EF4-FFF2-40B4-BE49-F238E27FC236}">
                <a16:creationId xmlns:a16="http://schemas.microsoft.com/office/drawing/2014/main" id="{A03DCBDC-2283-7155-46EF-4769AC5B53E5}"/>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solidFill>
                  <a:schemeClr val="bg1">
                    <a:alpha val="76201"/>
                  </a:schemeClr>
                </a:solidFill>
                <a:latin typeface="Helvetica Light" panose="020B0403020202020204" pitchFamily="34" charset="0"/>
                <a:cs typeface="Futura Medium" panose="020B0602020204020303" pitchFamily="34" charset="-79"/>
              </a:rPr>
              <a:t>Our</a:t>
            </a:r>
            <a:r>
              <a:rPr lang="en-BA" dirty="0"/>
              <a:t> </a:t>
            </a:r>
            <a:r>
              <a:rPr lang="en-BA" dirty="0">
                <a:solidFill>
                  <a:schemeClr val="bg1">
                    <a:alpha val="76201"/>
                  </a:schemeClr>
                </a:solidFill>
                <a:latin typeface="Helvetica Light" panose="020B0403020202020204" pitchFamily="34" charset="0"/>
                <a:cs typeface="Futura Medium" panose="020B0602020204020303" pitchFamily="34" charset="-79"/>
              </a:rPr>
              <a:t>stats</a:t>
            </a:r>
          </a:p>
        </p:txBody>
      </p:sp>
    </p:spTree>
    <p:extLst>
      <p:ext uri="{BB962C8B-B14F-4D97-AF65-F5344CB8AC3E}">
        <p14:creationId xmlns:p14="http://schemas.microsoft.com/office/powerpoint/2010/main" val="61040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1FF747-42C6-E435-0233-8C390C734A80}"/>
              </a:ext>
            </a:extLst>
          </p:cNvPr>
          <p:cNvSpPr txBox="1"/>
          <p:nvPr/>
        </p:nvSpPr>
        <p:spPr>
          <a:xfrm>
            <a:off x="1674695" y="2091841"/>
            <a:ext cx="9136128" cy="1930400"/>
          </a:xfrm>
          <a:prstGeom prst="rect">
            <a:avLst/>
          </a:prstGeom>
          <a:solidFill>
            <a:schemeClr val="tx1"/>
          </a:solidFill>
          <a:ln>
            <a:noFill/>
          </a:ln>
        </p:spPr>
        <p:txBody>
          <a:bodyPr wrap="none" rtlCol="0">
            <a:prstTxWarp prst="textDeflateBottom">
              <a:avLst>
                <a:gd name="adj" fmla="val 72235"/>
              </a:avLst>
            </a:prstTxWarp>
            <a:spAutoFit/>
          </a:bodyPr>
          <a:lstStyle/>
          <a:p>
            <a:pPr algn="ctr"/>
            <a:r>
              <a:rPr lang="en-US" sz="9600" b="1" i="0" u="none" strike="noStrike" dirty="0">
                <a:solidFill>
                  <a:srgbClr val="FF0000"/>
                </a:solidFill>
                <a:effectLst>
                  <a:outerShdw blurRad="88900" dist="114300" dir="5400000" algn="t" rotWithShape="0">
                    <a:prstClr val="black">
                      <a:alpha val="40000"/>
                    </a:prstClr>
                  </a:outerShdw>
                </a:effectLst>
                <a:latin typeface="+mn-lt"/>
              </a:rPr>
              <a:t>THANK YOU</a:t>
            </a:r>
          </a:p>
        </p:txBody>
      </p:sp>
      <p:grpSp>
        <p:nvGrpSpPr>
          <p:cNvPr id="9" name="Group 8">
            <a:extLst>
              <a:ext uri="{FF2B5EF4-FFF2-40B4-BE49-F238E27FC236}">
                <a16:creationId xmlns:a16="http://schemas.microsoft.com/office/drawing/2014/main" id="{E8976D6C-B095-1E30-1F02-B468F9B5E69B}"/>
              </a:ext>
            </a:extLst>
          </p:cNvPr>
          <p:cNvGrpSpPr/>
          <p:nvPr/>
        </p:nvGrpSpPr>
        <p:grpSpPr>
          <a:xfrm>
            <a:off x="570811" y="500256"/>
            <a:ext cx="1428174" cy="384304"/>
            <a:chOff x="3283107" y="2671620"/>
            <a:chExt cx="5622870" cy="1513045"/>
          </a:xfrm>
          <a:solidFill>
            <a:srgbClr val="C00000"/>
          </a:solidFill>
        </p:grpSpPr>
        <p:sp>
          <p:nvSpPr>
            <p:cNvPr id="10" name="Freeform: Shape 9">
              <a:extLst>
                <a:ext uri="{FF2B5EF4-FFF2-40B4-BE49-F238E27FC236}">
                  <a16:creationId xmlns:a16="http://schemas.microsoft.com/office/drawing/2014/main" id="{F6D843A0-A5BB-C048-AD85-8AB7BF137C04}"/>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1BD038CC-31A1-56AA-7765-1E3819E3015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4A2DDE62-E9F1-7B92-967E-EC80B915074B}"/>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solidFill>
                  <a:srgbClr val="FF0000"/>
                </a:solidFill>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8880F3A2-7498-ED48-2E32-FD4BD5056AA6}"/>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CA9669B2-B04F-FCA5-64CD-3B447CF7FB4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6A3A7E27-299E-D5F3-1B19-060624FB138A}"/>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6" name="Freeform: Shape 15">
              <a:extLst>
                <a:ext uri="{FF2B5EF4-FFF2-40B4-BE49-F238E27FC236}">
                  <a16:creationId xmlns:a16="http://schemas.microsoft.com/office/drawing/2014/main" id="{F2BFED97-526B-0A08-8EEF-3965A02750E2}"/>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grpSp>
      <p:grpSp>
        <p:nvGrpSpPr>
          <p:cNvPr id="17" name="Group 16">
            <a:extLst>
              <a:ext uri="{FF2B5EF4-FFF2-40B4-BE49-F238E27FC236}">
                <a16:creationId xmlns:a16="http://schemas.microsoft.com/office/drawing/2014/main" id="{8AE37148-2145-49C1-811A-71C390A09EFD}"/>
              </a:ext>
            </a:extLst>
          </p:cNvPr>
          <p:cNvGrpSpPr/>
          <p:nvPr/>
        </p:nvGrpSpPr>
        <p:grpSpPr>
          <a:xfrm>
            <a:off x="3185973" y="4394200"/>
            <a:ext cx="1575187" cy="1930401"/>
            <a:chOff x="1869343" y="2755900"/>
            <a:chExt cx="1803400" cy="2290341"/>
          </a:xfrm>
        </p:grpSpPr>
        <p:pic>
          <p:nvPicPr>
            <p:cNvPr id="18" name="Picture 17">
              <a:extLst>
                <a:ext uri="{FF2B5EF4-FFF2-40B4-BE49-F238E27FC236}">
                  <a16:creationId xmlns:a16="http://schemas.microsoft.com/office/drawing/2014/main" id="{B6FBCAAE-883B-4A70-8E7E-E96F7269E913}"/>
                </a:ext>
              </a:extLst>
            </p:cNvPr>
            <p:cNvPicPr>
              <a:picLocks noChangeAspect="1"/>
            </p:cNvPicPr>
            <p:nvPr/>
          </p:nvPicPr>
          <p:blipFill>
            <a:blip r:embed="rId2"/>
            <a:stretch>
              <a:fillRect/>
            </a:stretch>
          </p:blipFill>
          <p:spPr>
            <a:xfrm>
              <a:off x="1869343" y="2755900"/>
              <a:ext cx="1803400" cy="1803400"/>
            </a:xfrm>
            <a:prstGeom prst="rect">
              <a:avLst/>
            </a:prstGeom>
          </p:spPr>
        </p:pic>
        <p:sp>
          <p:nvSpPr>
            <p:cNvPr id="19" name="TextBox 18">
              <a:extLst>
                <a:ext uri="{FF2B5EF4-FFF2-40B4-BE49-F238E27FC236}">
                  <a16:creationId xmlns:a16="http://schemas.microsoft.com/office/drawing/2014/main" id="{E67A8ACC-2D27-4655-A33E-2E4EB9A78556}"/>
                </a:ext>
              </a:extLst>
            </p:cNvPr>
            <p:cNvSpPr txBox="1"/>
            <p:nvPr/>
          </p:nvSpPr>
          <p:spPr>
            <a:xfrm>
              <a:off x="1869343" y="4646131"/>
              <a:ext cx="1803400" cy="400110"/>
            </a:xfrm>
            <a:prstGeom prst="rect">
              <a:avLst/>
            </a:prstGeom>
            <a:noFill/>
          </p:spPr>
          <p:txBody>
            <a:bodyPr wrap="square" rtlCol="0">
              <a:spAutoFit/>
            </a:bodyPr>
            <a:lstStyle/>
            <a:p>
              <a:pPr algn="ctr"/>
              <a:r>
                <a:rPr lang="en-US" sz="2000" dirty="0">
                  <a:solidFill>
                    <a:schemeClr val="bg1">
                      <a:alpha val="60081"/>
                    </a:schemeClr>
                  </a:solidFill>
                  <a:latin typeface="Helvetica Light" panose="020B0403020202020204" pitchFamily="34" charset="0"/>
                </a:rPr>
                <a:t>Hossam</a:t>
              </a:r>
              <a:endParaRPr lang="en-BA" sz="2000" dirty="0">
                <a:solidFill>
                  <a:schemeClr val="bg1">
                    <a:alpha val="60081"/>
                  </a:schemeClr>
                </a:solidFill>
                <a:latin typeface="Helvetica Light" panose="020B0403020202020204" pitchFamily="34" charset="0"/>
              </a:endParaRPr>
            </a:p>
          </p:txBody>
        </p:sp>
      </p:grpSp>
      <p:grpSp>
        <p:nvGrpSpPr>
          <p:cNvPr id="20" name="Group 19">
            <a:extLst>
              <a:ext uri="{FF2B5EF4-FFF2-40B4-BE49-F238E27FC236}">
                <a16:creationId xmlns:a16="http://schemas.microsoft.com/office/drawing/2014/main" id="{F2630B02-1C06-4B4A-AA1F-56DD878DC454}"/>
              </a:ext>
            </a:extLst>
          </p:cNvPr>
          <p:cNvGrpSpPr/>
          <p:nvPr/>
        </p:nvGrpSpPr>
        <p:grpSpPr>
          <a:xfrm>
            <a:off x="6985653" y="4394200"/>
            <a:ext cx="1584910" cy="1930401"/>
            <a:chOff x="6302619" y="2755900"/>
            <a:chExt cx="1814532" cy="2290341"/>
          </a:xfrm>
        </p:grpSpPr>
        <p:pic>
          <p:nvPicPr>
            <p:cNvPr id="21" name="Picture 20">
              <a:extLst>
                <a:ext uri="{FF2B5EF4-FFF2-40B4-BE49-F238E27FC236}">
                  <a16:creationId xmlns:a16="http://schemas.microsoft.com/office/drawing/2014/main" id="{42267489-BDF4-4489-B995-D38F50BF20B1}"/>
                </a:ext>
              </a:extLst>
            </p:cNvPr>
            <p:cNvPicPr>
              <a:picLocks noChangeAspect="1"/>
            </p:cNvPicPr>
            <p:nvPr/>
          </p:nvPicPr>
          <p:blipFill>
            <a:blip r:embed="rId3"/>
            <a:stretch>
              <a:fillRect/>
            </a:stretch>
          </p:blipFill>
          <p:spPr>
            <a:xfrm>
              <a:off x="6302619" y="2755900"/>
              <a:ext cx="1803400" cy="1803400"/>
            </a:xfrm>
            <a:prstGeom prst="rect">
              <a:avLst/>
            </a:prstGeom>
          </p:spPr>
        </p:pic>
        <p:sp>
          <p:nvSpPr>
            <p:cNvPr id="22" name="TextBox 21">
              <a:extLst>
                <a:ext uri="{FF2B5EF4-FFF2-40B4-BE49-F238E27FC236}">
                  <a16:creationId xmlns:a16="http://schemas.microsoft.com/office/drawing/2014/main" id="{5224C873-19A4-4309-87D9-1555D7726B66}"/>
                </a:ext>
              </a:extLst>
            </p:cNvPr>
            <p:cNvSpPr txBox="1"/>
            <p:nvPr/>
          </p:nvSpPr>
          <p:spPr>
            <a:xfrm>
              <a:off x="6313751" y="4646131"/>
              <a:ext cx="1803400" cy="400110"/>
            </a:xfrm>
            <a:prstGeom prst="rect">
              <a:avLst/>
            </a:prstGeom>
            <a:noFill/>
          </p:spPr>
          <p:txBody>
            <a:bodyPr wrap="square" rtlCol="0">
              <a:spAutoFit/>
            </a:bodyPr>
            <a:lstStyle/>
            <a:p>
              <a:pPr algn="ctr"/>
              <a:r>
                <a:rPr lang="en-US" sz="2000" dirty="0">
                  <a:solidFill>
                    <a:schemeClr val="bg1">
                      <a:alpha val="60081"/>
                    </a:schemeClr>
                  </a:solidFill>
                  <a:latin typeface="Helvetica Light" panose="020B0403020202020204" pitchFamily="34" charset="0"/>
                </a:rPr>
                <a:t>Ahmed</a:t>
              </a:r>
              <a:endParaRPr lang="en-BA" sz="2000" dirty="0">
                <a:solidFill>
                  <a:schemeClr val="bg1">
                    <a:alpha val="60081"/>
                  </a:schemeClr>
                </a:solidFill>
                <a:latin typeface="Helvetica Light" panose="020B0403020202020204" pitchFamily="34" charset="0"/>
              </a:endParaRPr>
            </a:p>
          </p:txBody>
        </p:sp>
      </p:grpSp>
    </p:spTree>
    <p:extLst>
      <p:ext uri="{BB962C8B-B14F-4D97-AF65-F5344CB8AC3E}">
        <p14:creationId xmlns:p14="http://schemas.microsoft.com/office/powerpoint/2010/main" val="427504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accel="50000" fill="hold" nodeType="clickEffect" p14:presetBounceEnd="50000">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14:bounceEnd="50000">
                                          <p:cBhvr additive="base">
                                            <p:cTn id="16" dur="75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17"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accel="50000" fill="hold" nodeType="clickEffect" p14:presetBounceEnd="50000">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14:bounceEnd="50000">
                                          <p:cBhvr additive="base">
                                            <p:cTn id="22" dur="75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23" dur="7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accel="5000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750" fill="hold"/>
                                            <p:tgtEl>
                                              <p:spTgt spid="17"/>
                                            </p:tgtEl>
                                            <p:attrNameLst>
                                              <p:attrName>ppt_x</p:attrName>
                                            </p:attrNameLst>
                                          </p:cBhvr>
                                          <p:tavLst>
                                            <p:tav tm="0">
                                              <p:val>
                                                <p:strVal val="#ppt_x"/>
                                              </p:val>
                                            </p:tav>
                                            <p:tav tm="100000">
                                              <p:val>
                                                <p:strVal val="#ppt_x"/>
                                              </p:val>
                                            </p:tav>
                                          </p:tavLst>
                                        </p:anim>
                                        <p:anim calcmode="lin" valueType="num">
                                          <p:cBhvr additive="base">
                                            <p:cTn id="17"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accel="5000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DD62B1-6E09-4D64-8FF2-6E2FA4177176}"/>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5766997" y="-7897388"/>
            <a:ext cx="42036244" cy="23645388"/>
          </a:xfrm>
          <a:prstGeom prst="rect">
            <a:avLst/>
          </a:prstGeom>
        </p:spPr>
      </p:pic>
      <p:sp>
        <p:nvSpPr>
          <p:cNvPr id="9" name="TextBox 8">
            <a:extLst>
              <a:ext uri="{FF2B5EF4-FFF2-40B4-BE49-F238E27FC236}">
                <a16:creationId xmlns:a16="http://schemas.microsoft.com/office/drawing/2014/main" id="{4BC1D974-0B2D-42EB-AD58-F1D8C2B2E97A}"/>
              </a:ext>
            </a:extLst>
          </p:cNvPr>
          <p:cNvSpPr txBox="1"/>
          <p:nvPr/>
        </p:nvSpPr>
        <p:spPr>
          <a:xfrm>
            <a:off x="1656158" y="2088858"/>
            <a:ext cx="8954579" cy="1363638"/>
          </a:xfrm>
          <a:custGeom>
            <a:avLst/>
            <a:gdLst/>
            <a:ahLst/>
            <a:cxnLst/>
            <a:rect l="l" t="t" r="r" b="b"/>
            <a:pathLst>
              <a:path w="8954579" h="1363638">
                <a:moveTo>
                  <a:pt x="7514667" y="0"/>
                </a:moveTo>
                <a:lnTo>
                  <a:pt x="7978825" y="0"/>
                </a:lnTo>
                <a:lnTo>
                  <a:pt x="8220205" y="419510"/>
                </a:lnTo>
                <a:lnTo>
                  <a:pt x="8455074" y="0"/>
                </a:lnTo>
                <a:lnTo>
                  <a:pt x="8914581" y="0"/>
                </a:lnTo>
                <a:lnTo>
                  <a:pt x="8490145" y="660425"/>
                </a:lnTo>
                <a:lnTo>
                  <a:pt x="8954579" y="1363638"/>
                </a:lnTo>
                <a:lnTo>
                  <a:pt x="8481119" y="1363638"/>
                </a:lnTo>
                <a:lnTo>
                  <a:pt x="8211833" y="925526"/>
                </a:lnTo>
                <a:lnTo>
                  <a:pt x="7942547" y="1363638"/>
                </a:lnTo>
                <a:lnTo>
                  <a:pt x="7471879" y="1363638"/>
                </a:lnTo>
                <a:lnTo>
                  <a:pt x="7942257" y="652984"/>
                </a:lnTo>
                <a:close/>
                <a:moveTo>
                  <a:pt x="6881477" y="0"/>
                </a:moveTo>
                <a:lnTo>
                  <a:pt x="7303777" y="0"/>
                </a:lnTo>
                <a:lnTo>
                  <a:pt x="7303777" y="1363638"/>
                </a:lnTo>
                <a:lnTo>
                  <a:pt x="6881477" y="1363638"/>
                </a:lnTo>
                <a:close/>
                <a:moveTo>
                  <a:pt x="5597909" y="0"/>
                </a:moveTo>
                <a:lnTo>
                  <a:pt x="6019279" y="0"/>
                </a:lnTo>
                <a:lnTo>
                  <a:pt x="6019279" y="1027845"/>
                </a:lnTo>
                <a:lnTo>
                  <a:pt x="6676913" y="1027845"/>
                </a:lnTo>
                <a:lnTo>
                  <a:pt x="6676913" y="1363638"/>
                </a:lnTo>
                <a:lnTo>
                  <a:pt x="5597909" y="1363638"/>
                </a:lnTo>
                <a:close/>
                <a:moveTo>
                  <a:pt x="4332945" y="0"/>
                </a:moveTo>
                <a:lnTo>
                  <a:pt x="5374742" y="0"/>
                </a:lnTo>
                <a:lnTo>
                  <a:pt x="5374742" y="293006"/>
                </a:lnTo>
                <a:lnTo>
                  <a:pt x="4756175" y="293006"/>
                </a:lnTo>
                <a:lnTo>
                  <a:pt x="4756175" y="531131"/>
                </a:lnTo>
                <a:lnTo>
                  <a:pt x="5284515" y="531131"/>
                </a:lnTo>
                <a:lnTo>
                  <a:pt x="5284515" y="806463"/>
                </a:lnTo>
                <a:lnTo>
                  <a:pt x="4756175" y="806463"/>
                </a:lnTo>
                <a:lnTo>
                  <a:pt x="4756175" y="1363638"/>
                </a:lnTo>
                <a:lnTo>
                  <a:pt x="4332945" y="1363638"/>
                </a:lnTo>
                <a:close/>
                <a:moveTo>
                  <a:pt x="2863676" y="0"/>
                </a:moveTo>
                <a:lnTo>
                  <a:pt x="4144529" y="0"/>
                </a:lnTo>
                <a:lnTo>
                  <a:pt x="4144529" y="336724"/>
                </a:lnTo>
                <a:lnTo>
                  <a:pt x="3714788" y="336724"/>
                </a:lnTo>
                <a:lnTo>
                  <a:pt x="3714788" y="1363638"/>
                </a:lnTo>
                <a:lnTo>
                  <a:pt x="3293418" y="1363638"/>
                </a:lnTo>
                <a:lnTo>
                  <a:pt x="3293418" y="336724"/>
                </a:lnTo>
                <a:lnTo>
                  <a:pt x="2863676" y="336724"/>
                </a:lnTo>
                <a:close/>
                <a:moveTo>
                  <a:pt x="1586955" y="0"/>
                </a:moveTo>
                <a:lnTo>
                  <a:pt x="2716188" y="0"/>
                </a:lnTo>
                <a:lnTo>
                  <a:pt x="2716188" y="291146"/>
                </a:lnTo>
                <a:lnTo>
                  <a:pt x="2009255" y="291146"/>
                </a:lnTo>
                <a:lnTo>
                  <a:pt x="2009255" y="507876"/>
                </a:lnTo>
                <a:lnTo>
                  <a:pt x="2665028" y="507876"/>
                </a:lnTo>
                <a:lnTo>
                  <a:pt x="2665028" y="785999"/>
                </a:lnTo>
                <a:lnTo>
                  <a:pt x="2009255" y="785999"/>
                </a:lnTo>
                <a:lnTo>
                  <a:pt x="2009255" y="1054820"/>
                </a:lnTo>
                <a:lnTo>
                  <a:pt x="2736652" y="1054820"/>
                </a:lnTo>
                <a:lnTo>
                  <a:pt x="2736652" y="1363638"/>
                </a:lnTo>
                <a:lnTo>
                  <a:pt x="1586955" y="1363638"/>
                </a:lnTo>
                <a:close/>
                <a:moveTo>
                  <a:pt x="0" y="0"/>
                </a:moveTo>
                <a:lnTo>
                  <a:pt x="393465" y="0"/>
                </a:lnTo>
                <a:lnTo>
                  <a:pt x="906922" y="754431"/>
                </a:lnTo>
                <a:lnTo>
                  <a:pt x="906922" y="0"/>
                </a:lnTo>
                <a:lnTo>
                  <a:pt x="1304107" y="0"/>
                </a:lnTo>
                <a:lnTo>
                  <a:pt x="1304107" y="1363638"/>
                </a:lnTo>
                <a:lnTo>
                  <a:pt x="906922" y="1363638"/>
                </a:lnTo>
                <a:lnTo>
                  <a:pt x="396255" y="614905"/>
                </a:lnTo>
                <a:lnTo>
                  <a:pt x="396255" y="1363638"/>
                </a:lnTo>
                <a:lnTo>
                  <a:pt x="0" y="1363638"/>
                </a:ln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5000" dirty="0">
              <a:solidFill>
                <a:srgbClr val="C00000"/>
              </a:solidFill>
              <a:latin typeface="Arial Black" panose="020B0A04020102020204" pitchFamily="34" charset="0"/>
            </a:endParaRPr>
          </a:p>
        </p:txBody>
      </p:sp>
    </p:spTree>
    <p:extLst>
      <p:ext uri="{BB962C8B-B14F-4D97-AF65-F5344CB8AC3E}">
        <p14:creationId xmlns:p14="http://schemas.microsoft.com/office/powerpoint/2010/main" val="4195678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260">
        <p159:morph option="byObject"/>
      </p:transition>
    </mc:Choice>
    <mc:Fallback xmlns="">
      <p:transition spd="slow" advTm="326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1C3BE6-E60C-BE47-403F-F17623A1E1F1}"/>
              </a:ext>
            </a:extLst>
          </p:cNvPr>
          <p:cNvSpPr txBox="1"/>
          <p:nvPr/>
        </p:nvSpPr>
        <p:spPr>
          <a:xfrm>
            <a:off x="2617060" y="1551801"/>
            <a:ext cx="6360076" cy="769441"/>
          </a:xfrm>
          <a:prstGeom prst="rect">
            <a:avLst/>
          </a:prstGeom>
          <a:noFill/>
        </p:spPr>
        <p:txBody>
          <a:bodyPr wrap="square" rtlCol="0">
            <a:spAutoFit/>
          </a:bodyPr>
          <a:lstStyle/>
          <a:p>
            <a:pPr algn="ctr"/>
            <a:r>
              <a:rPr lang="en-BA" sz="4400" dirty="0">
                <a:solidFill>
                  <a:schemeClr val="bg1"/>
                </a:solidFill>
                <a:latin typeface="Futura Medium" panose="020B0602020204020303" pitchFamily="34" charset="-79"/>
                <a:cs typeface="Futura Medium" panose="020B0602020204020303" pitchFamily="34" charset="-79"/>
              </a:rPr>
              <a:t>Continue Watching</a:t>
            </a:r>
          </a:p>
        </p:txBody>
      </p:sp>
      <p:sp>
        <p:nvSpPr>
          <p:cNvPr id="43" name="Rectangle 42">
            <a:extLst>
              <a:ext uri="{FF2B5EF4-FFF2-40B4-BE49-F238E27FC236}">
                <a16:creationId xmlns:a16="http://schemas.microsoft.com/office/drawing/2014/main" id="{6AC901FC-F5F0-82C0-C6F4-F22062BC19EC}"/>
              </a:ext>
            </a:extLst>
          </p:cNvPr>
          <p:cNvSpPr/>
          <p:nvPr/>
        </p:nvSpPr>
        <p:spPr>
          <a:xfrm>
            <a:off x="0" y="-710291"/>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44" name="Picture 43">
            <a:extLst>
              <a:ext uri="{FF2B5EF4-FFF2-40B4-BE49-F238E27FC236}">
                <a16:creationId xmlns:a16="http://schemas.microsoft.com/office/drawing/2014/main" id="{FD08C863-2D27-4FC9-E3B8-50846083B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44" y="-533843"/>
            <a:ext cx="863182" cy="262910"/>
          </a:xfrm>
          <a:prstGeom prst="rect">
            <a:avLst/>
          </a:prstGeom>
        </p:spPr>
      </p:pic>
      <p:grpSp>
        <p:nvGrpSpPr>
          <p:cNvPr id="45" name="Group 44">
            <a:extLst>
              <a:ext uri="{FF2B5EF4-FFF2-40B4-BE49-F238E27FC236}">
                <a16:creationId xmlns:a16="http://schemas.microsoft.com/office/drawing/2014/main" id="{F6E8C158-69E2-94D7-1C55-5AD7BEF6EC56}"/>
              </a:ext>
            </a:extLst>
          </p:cNvPr>
          <p:cNvGrpSpPr/>
          <p:nvPr/>
        </p:nvGrpSpPr>
        <p:grpSpPr>
          <a:xfrm>
            <a:off x="2039870" y="-556277"/>
            <a:ext cx="6096897" cy="276999"/>
            <a:chOff x="1856284" y="154014"/>
            <a:chExt cx="5596297" cy="276999"/>
          </a:xfrm>
        </p:grpSpPr>
        <p:sp>
          <p:nvSpPr>
            <p:cNvPr id="46" name="TextBox 45">
              <a:extLst>
                <a:ext uri="{FF2B5EF4-FFF2-40B4-BE49-F238E27FC236}">
                  <a16:creationId xmlns:a16="http://schemas.microsoft.com/office/drawing/2014/main" id="{F505DE13-9C9C-EBF0-46E1-244EC0A95393}"/>
                </a:ext>
              </a:extLst>
            </p:cNvPr>
            <p:cNvSpPr txBox="1"/>
            <p:nvPr/>
          </p:nvSpPr>
          <p:spPr>
            <a:xfrm>
              <a:off x="1856284" y="154014"/>
              <a:ext cx="590529" cy="276999"/>
            </a:xfrm>
            <a:prstGeom prst="rect">
              <a:avLst/>
            </a:prstGeom>
            <a:noFill/>
          </p:spPr>
          <p:txBody>
            <a:bodyPr wrap="square" rtlCol="0">
              <a:spAutoFit/>
            </a:bodyPr>
            <a:lstStyle/>
            <a:p>
              <a:r>
                <a:rPr lang="en-BA" sz="1200" b="1" dirty="0">
                  <a:solidFill>
                    <a:schemeClr val="bg1"/>
                  </a:solidFill>
                  <a:latin typeface="Helvetica" pitchFamily="2" charset="0"/>
                  <a:cs typeface="FUTURA MEDIUM" panose="020B0602020204020303" pitchFamily="34" charset="-79"/>
                </a:rPr>
                <a:t>Home</a:t>
              </a:r>
            </a:p>
          </p:txBody>
        </p:sp>
        <p:sp>
          <p:nvSpPr>
            <p:cNvPr id="47" name="TextBox 46">
              <a:extLst>
                <a:ext uri="{FF2B5EF4-FFF2-40B4-BE49-F238E27FC236}">
                  <a16:creationId xmlns:a16="http://schemas.microsoft.com/office/drawing/2014/main" id="{7C53E39F-2772-8550-C21E-1B7E53D5AA07}"/>
                </a:ext>
              </a:extLst>
            </p:cNvPr>
            <p:cNvSpPr txBox="1"/>
            <p:nvPr/>
          </p:nvSpPr>
          <p:spPr>
            <a:xfrm>
              <a:off x="2575748" y="154014"/>
              <a:ext cx="800641"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Tv Shows</a:t>
              </a:r>
            </a:p>
          </p:txBody>
        </p:sp>
        <p:sp>
          <p:nvSpPr>
            <p:cNvPr id="48" name="TextBox 47">
              <a:extLst>
                <a:ext uri="{FF2B5EF4-FFF2-40B4-BE49-F238E27FC236}">
                  <a16:creationId xmlns:a16="http://schemas.microsoft.com/office/drawing/2014/main" id="{7545A938-76DD-BF6F-C9BB-1159B91E4483}"/>
                </a:ext>
              </a:extLst>
            </p:cNvPr>
            <p:cNvSpPr txBox="1"/>
            <p:nvPr/>
          </p:nvSpPr>
          <p:spPr>
            <a:xfrm>
              <a:off x="3505325" y="154014"/>
              <a:ext cx="674474"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Movies</a:t>
              </a:r>
            </a:p>
          </p:txBody>
        </p:sp>
        <p:sp>
          <p:nvSpPr>
            <p:cNvPr id="49" name="TextBox 48">
              <a:extLst>
                <a:ext uri="{FF2B5EF4-FFF2-40B4-BE49-F238E27FC236}">
                  <a16:creationId xmlns:a16="http://schemas.microsoft.com/office/drawing/2014/main" id="{7520C679-E70B-5821-FBC2-FFBF03E2915F}"/>
                </a:ext>
              </a:extLst>
            </p:cNvPr>
            <p:cNvSpPr txBox="1"/>
            <p:nvPr/>
          </p:nvSpPr>
          <p:spPr>
            <a:xfrm>
              <a:off x="4308734" y="154014"/>
              <a:ext cx="560091"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Latest</a:t>
              </a:r>
            </a:p>
          </p:txBody>
        </p:sp>
        <p:sp>
          <p:nvSpPr>
            <p:cNvPr id="50" name="TextBox 49">
              <a:extLst>
                <a:ext uri="{FF2B5EF4-FFF2-40B4-BE49-F238E27FC236}">
                  <a16:creationId xmlns:a16="http://schemas.microsoft.com/office/drawing/2014/main" id="{56B5BC35-0765-9FEE-77C7-D4102F762DAA}"/>
                </a:ext>
              </a:extLst>
            </p:cNvPr>
            <p:cNvSpPr txBox="1"/>
            <p:nvPr/>
          </p:nvSpPr>
          <p:spPr>
            <a:xfrm>
              <a:off x="4997761" y="154014"/>
              <a:ext cx="61451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My List</a:t>
              </a:r>
            </a:p>
          </p:txBody>
        </p:sp>
        <p:sp>
          <p:nvSpPr>
            <p:cNvPr id="51" name="TextBox 50">
              <a:extLst>
                <a:ext uri="{FF2B5EF4-FFF2-40B4-BE49-F238E27FC236}">
                  <a16:creationId xmlns:a16="http://schemas.microsoft.com/office/drawing/2014/main" id="{33636C06-6A11-26A6-3D5B-6D9F4879E6E0}"/>
                </a:ext>
              </a:extLst>
            </p:cNvPr>
            <p:cNvSpPr txBox="1"/>
            <p:nvPr/>
          </p:nvSpPr>
          <p:spPr>
            <a:xfrm>
              <a:off x="5741207" y="154014"/>
              <a:ext cx="1711374"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Browse by Languages</a:t>
              </a:r>
            </a:p>
          </p:txBody>
        </p:sp>
      </p:grpSp>
      <p:grpSp>
        <p:nvGrpSpPr>
          <p:cNvPr id="52" name="Group 51">
            <a:extLst>
              <a:ext uri="{FF2B5EF4-FFF2-40B4-BE49-F238E27FC236}">
                <a16:creationId xmlns:a16="http://schemas.microsoft.com/office/drawing/2014/main" id="{4F122784-6995-2755-71E6-F4E5B733239F}"/>
              </a:ext>
            </a:extLst>
          </p:cNvPr>
          <p:cNvGrpSpPr/>
          <p:nvPr/>
        </p:nvGrpSpPr>
        <p:grpSpPr>
          <a:xfrm>
            <a:off x="15377441" y="5081350"/>
            <a:ext cx="26458140" cy="1149586"/>
            <a:chOff x="-1586255" y="5081350"/>
            <a:chExt cx="26458140" cy="1149586"/>
          </a:xfrm>
        </p:grpSpPr>
        <p:pic>
          <p:nvPicPr>
            <p:cNvPr id="53" name="Picture 52">
              <a:extLst>
                <a:ext uri="{FF2B5EF4-FFF2-40B4-BE49-F238E27FC236}">
                  <a16:creationId xmlns:a16="http://schemas.microsoft.com/office/drawing/2014/main" id="{7963557F-4744-9722-A4B3-1F5CFB88D2AB}"/>
                </a:ext>
              </a:extLst>
            </p:cNvPr>
            <p:cNvPicPr>
              <a:picLocks noChangeAspect="1"/>
            </p:cNvPicPr>
            <p:nvPr/>
          </p:nvPicPr>
          <p:blipFill>
            <a:blip r:embed="rId4"/>
            <a:stretch>
              <a:fillRect/>
            </a:stretch>
          </p:blipFill>
          <p:spPr>
            <a:xfrm>
              <a:off x="632471" y="5081350"/>
              <a:ext cx="2052154" cy="1149586"/>
            </a:xfrm>
            <a:prstGeom prst="rect">
              <a:avLst/>
            </a:prstGeom>
          </p:spPr>
        </p:pic>
        <p:pic>
          <p:nvPicPr>
            <p:cNvPr id="54" name="Picture 53">
              <a:extLst>
                <a:ext uri="{FF2B5EF4-FFF2-40B4-BE49-F238E27FC236}">
                  <a16:creationId xmlns:a16="http://schemas.microsoft.com/office/drawing/2014/main" id="{E2A9B387-7730-B1E8-0ACA-C03244F72737}"/>
                </a:ext>
              </a:extLst>
            </p:cNvPr>
            <p:cNvPicPr>
              <a:picLocks noChangeAspect="1"/>
            </p:cNvPicPr>
            <p:nvPr/>
          </p:nvPicPr>
          <p:blipFill>
            <a:blip r:embed="rId5"/>
            <a:stretch>
              <a:fillRect/>
            </a:stretch>
          </p:blipFill>
          <p:spPr>
            <a:xfrm>
              <a:off x="2879700" y="5086101"/>
              <a:ext cx="2023651" cy="1140085"/>
            </a:xfrm>
            <a:prstGeom prst="rect">
              <a:avLst/>
            </a:prstGeom>
          </p:spPr>
        </p:pic>
        <p:pic>
          <p:nvPicPr>
            <p:cNvPr id="55" name="Picture 54">
              <a:extLst>
                <a:ext uri="{FF2B5EF4-FFF2-40B4-BE49-F238E27FC236}">
                  <a16:creationId xmlns:a16="http://schemas.microsoft.com/office/drawing/2014/main" id="{B76DA5BA-C7BA-75F9-D873-4CABDE5E9923}"/>
                </a:ext>
              </a:extLst>
            </p:cNvPr>
            <p:cNvPicPr>
              <a:picLocks noChangeAspect="1"/>
            </p:cNvPicPr>
            <p:nvPr/>
          </p:nvPicPr>
          <p:blipFill>
            <a:blip r:embed="rId6"/>
            <a:stretch>
              <a:fillRect/>
            </a:stretch>
          </p:blipFill>
          <p:spPr>
            <a:xfrm>
              <a:off x="7317152" y="5086101"/>
              <a:ext cx="2023651" cy="1140085"/>
            </a:xfrm>
            <a:prstGeom prst="rect">
              <a:avLst/>
            </a:prstGeom>
          </p:spPr>
        </p:pic>
        <p:pic>
          <p:nvPicPr>
            <p:cNvPr id="56" name="Picture 55">
              <a:extLst>
                <a:ext uri="{FF2B5EF4-FFF2-40B4-BE49-F238E27FC236}">
                  <a16:creationId xmlns:a16="http://schemas.microsoft.com/office/drawing/2014/main" id="{3A96D75A-9E2F-06A8-B750-33BF72A3A57C}"/>
                </a:ext>
              </a:extLst>
            </p:cNvPr>
            <p:cNvPicPr>
              <a:picLocks noChangeAspect="1"/>
            </p:cNvPicPr>
            <p:nvPr/>
          </p:nvPicPr>
          <p:blipFill>
            <a:blip r:embed="rId7"/>
            <a:stretch>
              <a:fillRect/>
            </a:stretch>
          </p:blipFill>
          <p:spPr>
            <a:xfrm>
              <a:off x="5098426" y="5086101"/>
              <a:ext cx="2023651" cy="1140085"/>
            </a:xfrm>
            <a:prstGeom prst="rect">
              <a:avLst/>
            </a:prstGeom>
          </p:spPr>
        </p:pic>
        <p:pic>
          <p:nvPicPr>
            <p:cNvPr id="57" name="Picture 56">
              <a:extLst>
                <a:ext uri="{FF2B5EF4-FFF2-40B4-BE49-F238E27FC236}">
                  <a16:creationId xmlns:a16="http://schemas.microsoft.com/office/drawing/2014/main" id="{0C38A6C0-361B-E703-A96E-CCD06230ABF8}"/>
                </a:ext>
              </a:extLst>
            </p:cNvPr>
            <p:cNvPicPr>
              <a:picLocks noChangeAspect="1"/>
            </p:cNvPicPr>
            <p:nvPr/>
          </p:nvPicPr>
          <p:blipFill>
            <a:blip r:embed="rId8"/>
            <a:stretch>
              <a:fillRect/>
            </a:stretch>
          </p:blipFill>
          <p:spPr>
            <a:xfrm>
              <a:off x="11754604" y="5086101"/>
              <a:ext cx="2023651" cy="1140085"/>
            </a:xfrm>
            <a:prstGeom prst="rect">
              <a:avLst/>
            </a:prstGeom>
          </p:spPr>
        </p:pic>
        <p:pic>
          <p:nvPicPr>
            <p:cNvPr id="58" name="Picture 57">
              <a:extLst>
                <a:ext uri="{FF2B5EF4-FFF2-40B4-BE49-F238E27FC236}">
                  <a16:creationId xmlns:a16="http://schemas.microsoft.com/office/drawing/2014/main" id="{9318BF09-2F50-E2C8-FBD8-8A183B0D37FF}"/>
                </a:ext>
              </a:extLst>
            </p:cNvPr>
            <p:cNvPicPr>
              <a:picLocks noChangeAspect="1"/>
            </p:cNvPicPr>
            <p:nvPr/>
          </p:nvPicPr>
          <p:blipFill rotWithShape="1">
            <a:blip r:embed="rId9"/>
            <a:srcRect/>
            <a:stretch/>
          </p:blipFill>
          <p:spPr>
            <a:xfrm>
              <a:off x="9535878" y="5086101"/>
              <a:ext cx="2023651" cy="1140085"/>
            </a:xfrm>
            <a:prstGeom prst="rect">
              <a:avLst/>
            </a:prstGeom>
          </p:spPr>
        </p:pic>
        <p:pic>
          <p:nvPicPr>
            <p:cNvPr id="59" name="Picture 58">
              <a:extLst>
                <a:ext uri="{FF2B5EF4-FFF2-40B4-BE49-F238E27FC236}">
                  <a16:creationId xmlns:a16="http://schemas.microsoft.com/office/drawing/2014/main" id="{925708F9-75C1-1F9D-9FB5-E95055E96CFD}"/>
                </a:ext>
              </a:extLst>
            </p:cNvPr>
            <p:cNvPicPr>
              <a:picLocks noChangeAspect="1"/>
            </p:cNvPicPr>
            <p:nvPr/>
          </p:nvPicPr>
          <p:blipFill>
            <a:blip r:embed="rId10"/>
            <a:stretch>
              <a:fillRect/>
            </a:stretch>
          </p:blipFill>
          <p:spPr>
            <a:xfrm>
              <a:off x="-1586255" y="5086101"/>
              <a:ext cx="2023651" cy="1140085"/>
            </a:xfrm>
            <a:prstGeom prst="rect">
              <a:avLst/>
            </a:prstGeom>
          </p:spPr>
        </p:pic>
        <p:pic>
          <p:nvPicPr>
            <p:cNvPr id="60" name="Picture 59">
              <a:extLst>
                <a:ext uri="{FF2B5EF4-FFF2-40B4-BE49-F238E27FC236}">
                  <a16:creationId xmlns:a16="http://schemas.microsoft.com/office/drawing/2014/main" id="{66B39549-EDF3-50C8-42C9-8232C35CB25A}"/>
                </a:ext>
              </a:extLst>
            </p:cNvPr>
            <p:cNvPicPr>
              <a:picLocks noChangeAspect="1"/>
            </p:cNvPicPr>
            <p:nvPr/>
          </p:nvPicPr>
          <p:blipFill>
            <a:blip r:embed="rId11"/>
            <a:stretch>
              <a:fillRect/>
            </a:stretch>
          </p:blipFill>
          <p:spPr>
            <a:xfrm>
              <a:off x="18410782" y="5086101"/>
              <a:ext cx="2023651" cy="1140085"/>
            </a:xfrm>
            <a:prstGeom prst="rect">
              <a:avLst/>
            </a:prstGeom>
          </p:spPr>
        </p:pic>
        <p:pic>
          <p:nvPicPr>
            <p:cNvPr id="61" name="Picture 60">
              <a:extLst>
                <a:ext uri="{FF2B5EF4-FFF2-40B4-BE49-F238E27FC236}">
                  <a16:creationId xmlns:a16="http://schemas.microsoft.com/office/drawing/2014/main" id="{D57083EB-CA3F-A83D-9B62-50DE1AB7F4FD}"/>
                </a:ext>
              </a:extLst>
            </p:cNvPr>
            <p:cNvPicPr>
              <a:picLocks noChangeAspect="1"/>
            </p:cNvPicPr>
            <p:nvPr/>
          </p:nvPicPr>
          <p:blipFill>
            <a:blip r:embed="rId12"/>
            <a:stretch>
              <a:fillRect/>
            </a:stretch>
          </p:blipFill>
          <p:spPr>
            <a:xfrm>
              <a:off x="16192056" y="5086101"/>
              <a:ext cx="2023651" cy="1140085"/>
            </a:xfrm>
            <a:prstGeom prst="rect">
              <a:avLst/>
            </a:prstGeom>
          </p:spPr>
        </p:pic>
        <p:pic>
          <p:nvPicPr>
            <p:cNvPr id="62" name="Picture 61">
              <a:extLst>
                <a:ext uri="{FF2B5EF4-FFF2-40B4-BE49-F238E27FC236}">
                  <a16:creationId xmlns:a16="http://schemas.microsoft.com/office/drawing/2014/main" id="{92A210BD-AAF1-8274-4077-757EE7D164D7}"/>
                </a:ext>
              </a:extLst>
            </p:cNvPr>
            <p:cNvPicPr>
              <a:picLocks noChangeAspect="1"/>
            </p:cNvPicPr>
            <p:nvPr/>
          </p:nvPicPr>
          <p:blipFill>
            <a:blip r:embed="rId13"/>
            <a:stretch>
              <a:fillRect/>
            </a:stretch>
          </p:blipFill>
          <p:spPr>
            <a:xfrm>
              <a:off x="22848234" y="5081350"/>
              <a:ext cx="2023651" cy="1140085"/>
            </a:xfrm>
            <a:prstGeom prst="rect">
              <a:avLst/>
            </a:prstGeom>
          </p:spPr>
        </p:pic>
        <p:pic>
          <p:nvPicPr>
            <p:cNvPr id="63" name="Picture 62">
              <a:extLst>
                <a:ext uri="{FF2B5EF4-FFF2-40B4-BE49-F238E27FC236}">
                  <a16:creationId xmlns:a16="http://schemas.microsoft.com/office/drawing/2014/main" id="{A73E6735-05C7-4CBE-B702-0B48E6B4901C}"/>
                </a:ext>
              </a:extLst>
            </p:cNvPr>
            <p:cNvPicPr>
              <a:picLocks noChangeAspect="1"/>
            </p:cNvPicPr>
            <p:nvPr/>
          </p:nvPicPr>
          <p:blipFill>
            <a:blip r:embed="rId14"/>
            <a:stretch>
              <a:fillRect/>
            </a:stretch>
          </p:blipFill>
          <p:spPr>
            <a:xfrm>
              <a:off x="20629508" y="5086101"/>
              <a:ext cx="2023651" cy="1140085"/>
            </a:xfrm>
            <a:prstGeom prst="rect">
              <a:avLst/>
            </a:prstGeom>
          </p:spPr>
        </p:pic>
        <p:pic>
          <p:nvPicPr>
            <p:cNvPr id="64" name="Picture 63">
              <a:extLst>
                <a:ext uri="{FF2B5EF4-FFF2-40B4-BE49-F238E27FC236}">
                  <a16:creationId xmlns:a16="http://schemas.microsoft.com/office/drawing/2014/main" id="{6575E616-BEB9-FA11-34D4-CBAD4EC37E58}"/>
                </a:ext>
              </a:extLst>
            </p:cNvPr>
            <p:cNvPicPr>
              <a:picLocks noChangeAspect="1"/>
            </p:cNvPicPr>
            <p:nvPr/>
          </p:nvPicPr>
          <p:blipFill>
            <a:blip r:embed="rId15"/>
            <a:stretch>
              <a:fillRect/>
            </a:stretch>
          </p:blipFill>
          <p:spPr>
            <a:xfrm>
              <a:off x="13973330" y="5086101"/>
              <a:ext cx="2023651" cy="1140085"/>
            </a:xfrm>
            <a:prstGeom prst="rect">
              <a:avLst/>
            </a:prstGeom>
          </p:spPr>
        </p:pic>
      </p:grpSp>
      <p:sp>
        <p:nvSpPr>
          <p:cNvPr id="28" name="Rectangle: Rounded Corners 27">
            <a:extLst>
              <a:ext uri="{FF2B5EF4-FFF2-40B4-BE49-F238E27FC236}">
                <a16:creationId xmlns:a16="http://schemas.microsoft.com/office/drawing/2014/main" id="{D6677B6F-75B8-41EB-88B1-B1C25CA4CEE6}"/>
              </a:ext>
            </a:extLst>
          </p:cNvPr>
          <p:cNvSpPr/>
          <p:nvPr/>
        </p:nvSpPr>
        <p:spPr>
          <a:xfrm>
            <a:off x="1917914" y="3110948"/>
            <a:ext cx="2006932" cy="1480930"/>
          </a:xfrm>
          <a:prstGeom prst="roundRect">
            <a:avLst/>
          </a:prstGeom>
          <a:solidFill>
            <a:srgbClr val="C00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introduction</a:t>
            </a:r>
          </a:p>
        </p:txBody>
      </p:sp>
      <p:sp>
        <p:nvSpPr>
          <p:cNvPr id="29" name="Rectangle: Rounded Corners 28">
            <a:extLst>
              <a:ext uri="{FF2B5EF4-FFF2-40B4-BE49-F238E27FC236}">
                <a16:creationId xmlns:a16="http://schemas.microsoft.com/office/drawing/2014/main" id="{D72E442C-699D-475F-A07E-CD50268F2D67}"/>
              </a:ext>
            </a:extLst>
          </p:cNvPr>
          <p:cNvSpPr/>
          <p:nvPr/>
        </p:nvSpPr>
        <p:spPr>
          <a:xfrm>
            <a:off x="4793632" y="3110948"/>
            <a:ext cx="2006932" cy="1480930"/>
          </a:xfrm>
          <a:prstGeom prst="roundRect">
            <a:avLst/>
          </a:prstGeom>
          <a:solidFill>
            <a:srgbClr val="C00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dk1"/>
          </a:lnRef>
          <a:fillRef idx="3">
            <a:schemeClr val="dk1"/>
          </a:fillRef>
          <a:effectRef idx="2">
            <a:schemeClr val="dk1"/>
          </a:effectRef>
          <a:fontRef idx="minor">
            <a:schemeClr val="lt1"/>
          </a:fontRef>
        </p:style>
        <p:txBody>
          <a:bodyPr rtlCol="0" anchor="ctr"/>
          <a:lstStyle/>
          <a:p>
            <a:pPr algn="ctr"/>
            <a:r>
              <a:rPr lang="en-US" b="1" dirty="0"/>
              <a:t>Our Objective</a:t>
            </a:r>
            <a:endParaRPr lang="en-US" dirty="0">
              <a:solidFill>
                <a:schemeClr val="tx1"/>
              </a:solidFill>
            </a:endParaRPr>
          </a:p>
        </p:txBody>
      </p:sp>
      <p:sp>
        <p:nvSpPr>
          <p:cNvPr id="30" name="Rectangle: Rounded Corners 29">
            <a:extLst>
              <a:ext uri="{FF2B5EF4-FFF2-40B4-BE49-F238E27FC236}">
                <a16:creationId xmlns:a16="http://schemas.microsoft.com/office/drawing/2014/main" id="{6F924DA4-0367-4C28-8FB7-34CA645571A8}"/>
              </a:ext>
            </a:extLst>
          </p:cNvPr>
          <p:cNvSpPr/>
          <p:nvPr/>
        </p:nvSpPr>
        <p:spPr>
          <a:xfrm>
            <a:off x="7669349" y="3101009"/>
            <a:ext cx="2170389" cy="1480930"/>
          </a:xfrm>
          <a:prstGeom prst="roundRect">
            <a:avLst/>
          </a:prstGeom>
          <a:solidFill>
            <a:srgbClr val="C00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dk1"/>
          </a:lnRef>
          <a:fillRef idx="3">
            <a:schemeClr val="dk1"/>
          </a:fillRef>
          <a:effectRef idx="2">
            <a:schemeClr val="dk1"/>
          </a:effectRef>
          <a:fontRef idx="minor">
            <a:schemeClr val="lt1"/>
          </a:fontRef>
        </p:style>
        <p:txBody>
          <a:bodyPr rtlCol="0" anchor="ctr"/>
          <a:lstStyle/>
          <a:p>
            <a:pPr algn="ctr"/>
            <a:r>
              <a:rPr lang="en-US" b="1" dirty="0"/>
              <a:t>Business Questions</a:t>
            </a:r>
          </a:p>
        </p:txBody>
      </p:sp>
      <p:pic>
        <p:nvPicPr>
          <p:cNvPr id="31" name="Picture Placeholder 22" descr="A toy bear sitting in a movie theater&#10;&#10;Description automatically generated">
            <a:extLst>
              <a:ext uri="{FF2B5EF4-FFF2-40B4-BE49-F238E27FC236}">
                <a16:creationId xmlns:a16="http://schemas.microsoft.com/office/drawing/2014/main" id="{D8D5AC9E-805D-4E37-B931-0ADB849F5358}"/>
              </a:ext>
            </a:extLst>
          </p:cNvPr>
          <p:cNvPicPr>
            <a:picLocks noChangeAspect="1"/>
          </p:cNvPicPr>
          <p:nvPr/>
        </p:nvPicPr>
        <p:blipFill>
          <a:blip r:embed="rId16">
            <a:extLst>
              <a:ext uri="{28A0092B-C50C-407E-A947-70E740481C1C}">
                <a14:useLocalDpi xmlns:a14="http://schemas.microsoft.com/office/drawing/2010/main" val="0"/>
              </a:ext>
            </a:extLst>
          </a:blip>
          <a:srcRect t="3" b="3"/>
          <a:stretch/>
        </p:blipFill>
        <p:spPr>
          <a:xfrm>
            <a:off x="7663508" y="3429000"/>
            <a:ext cx="4005943" cy="3120166"/>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3860541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4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2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4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4E1034-38BB-C0BF-C948-96ED3897CED9}"/>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6" name="Picture 5">
            <a:extLst>
              <a:ext uri="{FF2B5EF4-FFF2-40B4-BE49-F238E27FC236}">
                <a16:creationId xmlns:a16="http://schemas.microsoft.com/office/drawing/2014/main" id="{91590B67-BAE8-1A6A-64B8-A2C10029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grpSp>
        <p:nvGrpSpPr>
          <p:cNvPr id="20" name="Group 19">
            <a:extLst>
              <a:ext uri="{FF2B5EF4-FFF2-40B4-BE49-F238E27FC236}">
                <a16:creationId xmlns:a16="http://schemas.microsoft.com/office/drawing/2014/main" id="{5901B10B-4241-98D4-756B-7ADC5BD8183F}"/>
              </a:ext>
            </a:extLst>
          </p:cNvPr>
          <p:cNvGrpSpPr/>
          <p:nvPr/>
        </p:nvGrpSpPr>
        <p:grpSpPr>
          <a:xfrm>
            <a:off x="2039870" y="154014"/>
            <a:ext cx="6096897" cy="276999"/>
            <a:chOff x="1856284" y="154014"/>
            <a:chExt cx="5596297" cy="276999"/>
          </a:xfrm>
        </p:grpSpPr>
        <p:sp>
          <p:nvSpPr>
            <p:cNvPr id="13" name="TextBox 12">
              <a:extLst>
                <a:ext uri="{FF2B5EF4-FFF2-40B4-BE49-F238E27FC236}">
                  <a16:creationId xmlns:a16="http://schemas.microsoft.com/office/drawing/2014/main" id="{FC39A53B-8C62-DFE1-1BDC-5592A3C37B22}"/>
                </a:ext>
              </a:extLst>
            </p:cNvPr>
            <p:cNvSpPr txBox="1"/>
            <p:nvPr/>
          </p:nvSpPr>
          <p:spPr>
            <a:xfrm>
              <a:off x="1856284" y="154014"/>
              <a:ext cx="590529" cy="276999"/>
            </a:xfrm>
            <a:prstGeom prst="rect">
              <a:avLst/>
            </a:prstGeom>
            <a:noFill/>
          </p:spPr>
          <p:txBody>
            <a:bodyPr wrap="square" rtlCol="0">
              <a:spAutoFit/>
            </a:bodyPr>
            <a:lstStyle/>
            <a:p>
              <a:r>
                <a:rPr lang="en-BA" sz="1200" b="1" dirty="0">
                  <a:solidFill>
                    <a:schemeClr val="bg1"/>
                  </a:solidFill>
                  <a:latin typeface="Helvetica" pitchFamily="2" charset="0"/>
                  <a:cs typeface="FUTURA MEDIUM" panose="020B0602020204020303" pitchFamily="34" charset="-79"/>
                </a:rPr>
                <a:t>Home</a:t>
              </a:r>
            </a:p>
          </p:txBody>
        </p:sp>
        <p:sp>
          <p:nvSpPr>
            <p:cNvPr id="14" name="TextBox 13">
              <a:extLst>
                <a:ext uri="{FF2B5EF4-FFF2-40B4-BE49-F238E27FC236}">
                  <a16:creationId xmlns:a16="http://schemas.microsoft.com/office/drawing/2014/main" id="{ED8B50D3-18F3-4FBD-C327-61ECE4BF498C}"/>
                </a:ext>
              </a:extLst>
            </p:cNvPr>
            <p:cNvSpPr txBox="1"/>
            <p:nvPr/>
          </p:nvSpPr>
          <p:spPr>
            <a:xfrm>
              <a:off x="2575747" y="154014"/>
              <a:ext cx="1604051"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sp>
          <p:nvSpPr>
            <p:cNvPr id="16" name="TextBox 15">
              <a:extLst>
                <a:ext uri="{FF2B5EF4-FFF2-40B4-BE49-F238E27FC236}">
                  <a16:creationId xmlns:a16="http://schemas.microsoft.com/office/drawing/2014/main" id="{1BA121FC-2145-8E79-5715-584E83EB459B}"/>
                </a:ext>
              </a:extLst>
            </p:cNvPr>
            <p:cNvSpPr txBox="1"/>
            <p:nvPr/>
          </p:nvSpPr>
          <p:spPr>
            <a:xfrm>
              <a:off x="4308734" y="154014"/>
              <a:ext cx="560091"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Latest</a:t>
              </a:r>
            </a:p>
          </p:txBody>
        </p:sp>
        <p:sp>
          <p:nvSpPr>
            <p:cNvPr id="17" name="TextBox 16">
              <a:extLst>
                <a:ext uri="{FF2B5EF4-FFF2-40B4-BE49-F238E27FC236}">
                  <a16:creationId xmlns:a16="http://schemas.microsoft.com/office/drawing/2014/main" id="{54540512-958C-1BD9-F51C-15E882F0A623}"/>
                </a:ext>
              </a:extLst>
            </p:cNvPr>
            <p:cNvSpPr txBox="1"/>
            <p:nvPr/>
          </p:nvSpPr>
          <p:spPr>
            <a:xfrm>
              <a:off x="4997761" y="154014"/>
              <a:ext cx="61451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My List</a:t>
              </a:r>
            </a:p>
          </p:txBody>
        </p:sp>
        <p:sp>
          <p:nvSpPr>
            <p:cNvPr id="19" name="TextBox 18">
              <a:extLst>
                <a:ext uri="{FF2B5EF4-FFF2-40B4-BE49-F238E27FC236}">
                  <a16:creationId xmlns:a16="http://schemas.microsoft.com/office/drawing/2014/main" id="{AC779A75-CA47-A908-6377-7DAD4A48469B}"/>
                </a:ext>
              </a:extLst>
            </p:cNvPr>
            <p:cNvSpPr txBox="1"/>
            <p:nvPr/>
          </p:nvSpPr>
          <p:spPr>
            <a:xfrm>
              <a:off x="5741207" y="154014"/>
              <a:ext cx="1711374"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Browse by Languages</a:t>
              </a:r>
            </a:p>
          </p:txBody>
        </p:sp>
      </p:grpSp>
      <p:pic>
        <p:nvPicPr>
          <p:cNvPr id="12" name="Picture Placeholder 7" descr="A movie tickets and a drink&#10;&#10;Description automatically generated">
            <a:extLst>
              <a:ext uri="{FF2B5EF4-FFF2-40B4-BE49-F238E27FC236}">
                <a16:creationId xmlns:a16="http://schemas.microsoft.com/office/drawing/2014/main" id="{69397201-E19E-4B87-82C7-47CCFF3740B9}"/>
              </a:ext>
            </a:extLst>
          </p:cNvPr>
          <p:cNvPicPr>
            <a:picLocks noChangeAspect="1"/>
          </p:cNvPicPr>
          <p:nvPr/>
        </p:nvPicPr>
        <p:blipFill>
          <a:blip r:embed="rId3">
            <a:extLst>
              <a:ext uri="{28A0092B-C50C-407E-A947-70E740481C1C}">
                <a14:useLocalDpi xmlns:a14="http://schemas.microsoft.com/office/drawing/2010/main" val="0"/>
              </a:ext>
            </a:extLst>
          </a:blip>
          <a:srcRect l="1" r="1"/>
          <a:stretch/>
        </p:blipFill>
        <p:spPr>
          <a:xfrm>
            <a:off x="7470138" y="738630"/>
            <a:ext cx="3487406" cy="3296464"/>
          </a:xfrm>
          <a:prstGeom prst="rect">
            <a:avLst/>
          </a:prstGeom>
        </p:spPr>
      </p:pic>
      <p:sp>
        <p:nvSpPr>
          <p:cNvPr id="15" name="Title 9">
            <a:extLst>
              <a:ext uri="{FF2B5EF4-FFF2-40B4-BE49-F238E27FC236}">
                <a16:creationId xmlns:a16="http://schemas.microsoft.com/office/drawing/2014/main" id="{A3298A63-7104-48CD-93DB-2E876C5B522C}"/>
              </a:ext>
            </a:extLst>
          </p:cNvPr>
          <p:cNvSpPr txBox="1">
            <a:spLocks/>
          </p:cNvSpPr>
          <p:nvPr/>
        </p:nvSpPr>
        <p:spPr>
          <a:xfrm>
            <a:off x="6768866" y="4289412"/>
            <a:ext cx="5257800" cy="12036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
            <a:r>
              <a:rPr lang="en-US" sz="4000" b="1" dirty="0">
                <a:solidFill>
                  <a:srgbClr val="FF0000"/>
                </a:solidFill>
                <a:latin typeface="+mn-lt"/>
              </a:rPr>
              <a:t>Our</a:t>
            </a:r>
            <a:r>
              <a:rPr lang="en-US" sz="4000" b="1" dirty="0">
                <a:solidFill>
                  <a:schemeClr val="bg1"/>
                </a:solidFill>
                <a:latin typeface="+mn-lt"/>
              </a:rPr>
              <a:t> Mission </a:t>
            </a:r>
            <a:br>
              <a:rPr lang="en-US" sz="4000" b="1" dirty="0">
                <a:solidFill>
                  <a:schemeClr val="bg1"/>
                </a:solidFill>
                <a:latin typeface="+mn-lt"/>
              </a:rPr>
            </a:br>
            <a:r>
              <a:rPr lang="en-US" sz="4000" b="1" dirty="0">
                <a:solidFill>
                  <a:schemeClr val="bg1"/>
                </a:solidFill>
                <a:latin typeface="+mn-lt"/>
              </a:rPr>
              <a:t>And Vision</a:t>
            </a:r>
            <a:endParaRPr lang="en-US" sz="4000" b="1" dirty="0">
              <a:solidFill>
                <a:schemeClr val="accent1"/>
              </a:solidFill>
              <a:latin typeface="+mn-lt"/>
            </a:endParaRPr>
          </a:p>
        </p:txBody>
      </p:sp>
      <p:sp>
        <p:nvSpPr>
          <p:cNvPr id="24" name="Rectangle: Rounded Corners 23">
            <a:extLst>
              <a:ext uri="{FF2B5EF4-FFF2-40B4-BE49-F238E27FC236}">
                <a16:creationId xmlns:a16="http://schemas.microsoft.com/office/drawing/2014/main" id="{D47648AD-46B9-4286-8055-17F3C63E4334}"/>
              </a:ext>
            </a:extLst>
          </p:cNvPr>
          <p:cNvSpPr/>
          <p:nvPr/>
        </p:nvSpPr>
        <p:spPr>
          <a:xfrm>
            <a:off x="550863" y="3695345"/>
            <a:ext cx="5545137" cy="1972124"/>
          </a:xfrm>
          <a:prstGeom prst="roundRect">
            <a:avLst>
              <a:gd name="adj" fmla="val 5733"/>
            </a:avLst>
          </a:prstGeom>
          <a:solidFill>
            <a:srgbClr val="C00000"/>
          </a:solidFill>
          <a:ln w="9525" cap="flat">
            <a:noFill/>
            <a:prstDash val="solid"/>
            <a:miter/>
          </a:ln>
        </p:spPr>
        <p:txBody>
          <a:bodyPr rtlCol="0" anchor="ctr"/>
          <a:lstStyle/>
          <a:p>
            <a:pPr algn="ctr"/>
            <a:endParaRPr lang="en-US" sz="1100" dirty="0"/>
          </a:p>
          <a:p>
            <a:pPr algn="ctr"/>
            <a:endParaRPr lang="en-US" sz="1100" dirty="0"/>
          </a:p>
          <a:p>
            <a:pPr algn="ctr"/>
            <a:endParaRPr lang="en-US" sz="1100" dirty="0"/>
          </a:p>
          <a:p>
            <a:pPr algn="ctr"/>
            <a:r>
              <a:rPr lang="en-US" sz="1100" dirty="0">
                <a:solidFill>
                  <a:schemeClr val="bg1"/>
                </a:solidFill>
              </a:rPr>
              <a:t>My vision is to craft an engaging and insightful Netflix Content Analysis Report that not only presents data in an easy-to-understand manner but also tells a story about Netflix's content strategy and its influence on viewer engagement. The report will focus on creating an interactive experience for the users, leveraging modern data visualization techniques to deliver both a macro and micro perspective of Netflix's content library</a:t>
            </a:r>
            <a:endParaRPr lang="en-IN" sz="1100" dirty="0">
              <a:solidFill>
                <a:schemeClr val="bg1"/>
              </a:solidFill>
            </a:endParaRPr>
          </a:p>
        </p:txBody>
      </p:sp>
      <p:pic>
        <p:nvPicPr>
          <p:cNvPr id="25" name="Graphic 24">
            <a:extLst>
              <a:ext uri="{FF2B5EF4-FFF2-40B4-BE49-F238E27FC236}">
                <a16:creationId xmlns:a16="http://schemas.microsoft.com/office/drawing/2014/main" id="{ABAF53AD-690D-4A97-AD96-625CD5578D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5490" y="3793398"/>
            <a:ext cx="710510" cy="710510"/>
          </a:xfrm>
          <a:prstGeom prst="rect">
            <a:avLst/>
          </a:prstGeom>
        </p:spPr>
      </p:pic>
      <p:sp>
        <p:nvSpPr>
          <p:cNvPr id="26" name="Rectangle: Rounded Corners 25">
            <a:extLst>
              <a:ext uri="{FF2B5EF4-FFF2-40B4-BE49-F238E27FC236}">
                <a16:creationId xmlns:a16="http://schemas.microsoft.com/office/drawing/2014/main" id="{551C5B0B-D1A9-463B-AF40-1C59BE0F64DE}"/>
              </a:ext>
            </a:extLst>
          </p:cNvPr>
          <p:cNvSpPr/>
          <p:nvPr/>
        </p:nvSpPr>
        <p:spPr>
          <a:xfrm>
            <a:off x="550863" y="1304269"/>
            <a:ext cx="5545137" cy="2124731"/>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US" sz="1100" dirty="0"/>
          </a:p>
          <a:p>
            <a:pPr algn="ctr"/>
            <a:endParaRPr lang="en-US" sz="1100" dirty="0"/>
          </a:p>
          <a:p>
            <a:pPr algn="ctr"/>
            <a:r>
              <a:rPr lang="en-US" sz="1100" dirty="0"/>
              <a:t>As a data analyst, my mission is to develop a comprehensive report that provides valuable insights into Netflix’s content library. The report aims to analyze and visualize the distribution of content types (Movies vs. TV Shows), titles, directors, and cast members. These insights will enable Netflix’s strategic team to understand content trends, identify gaps, and make informed decisions on content acquisition and production to maintain a competitive edge in the streaming market</a:t>
            </a:r>
            <a:endParaRPr lang="en-IN" sz="1100" dirty="0"/>
          </a:p>
        </p:txBody>
      </p:sp>
      <p:pic>
        <p:nvPicPr>
          <p:cNvPr id="27" name="Graphic 26">
            <a:extLst>
              <a:ext uri="{FF2B5EF4-FFF2-40B4-BE49-F238E27FC236}">
                <a16:creationId xmlns:a16="http://schemas.microsoft.com/office/drawing/2014/main" id="{9960B086-A052-4D7D-8BBF-ECB11B7273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2649" y="1430550"/>
            <a:ext cx="606050" cy="606050"/>
          </a:xfrm>
          <a:prstGeom prst="rect">
            <a:avLst/>
          </a:prstGeom>
        </p:spPr>
      </p:pic>
      <p:sp>
        <p:nvSpPr>
          <p:cNvPr id="28" name="TextBox 27">
            <a:extLst>
              <a:ext uri="{FF2B5EF4-FFF2-40B4-BE49-F238E27FC236}">
                <a16:creationId xmlns:a16="http://schemas.microsoft.com/office/drawing/2014/main" id="{8E8BC70B-E850-4B68-991A-7847169D1BD5}"/>
              </a:ext>
            </a:extLst>
          </p:cNvPr>
          <p:cNvSpPr txBox="1"/>
          <p:nvPr/>
        </p:nvSpPr>
        <p:spPr>
          <a:xfrm>
            <a:off x="867751" y="1461933"/>
            <a:ext cx="1660266" cy="290721"/>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29" name="TextBox 28">
            <a:extLst>
              <a:ext uri="{FF2B5EF4-FFF2-40B4-BE49-F238E27FC236}">
                <a16:creationId xmlns:a16="http://schemas.microsoft.com/office/drawing/2014/main" id="{03CE7F59-1647-4C46-BAA8-B4B1BC3144A7}"/>
              </a:ext>
            </a:extLst>
          </p:cNvPr>
          <p:cNvSpPr txBox="1"/>
          <p:nvPr/>
        </p:nvSpPr>
        <p:spPr>
          <a:xfrm>
            <a:off x="860798" y="3889733"/>
            <a:ext cx="1660266" cy="290721"/>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Tree>
    <p:extLst>
      <p:ext uri="{BB962C8B-B14F-4D97-AF65-F5344CB8AC3E}">
        <p14:creationId xmlns:p14="http://schemas.microsoft.com/office/powerpoint/2010/main" val="87733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4" presetClass="entr" presetSubtype="1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randombar(horizontal)">
                                      <p:cBhvr>
                                        <p:cTn id="20" dur="500"/>
                                        <p:tgtEl>
                                          <p:spTgt spid="27"/>
                                        </p:tgtEl>
                                      </p:cBhvr>
                                    </p:animEffect>
                                  </p:childTnLst>
                                </p:cTn>
                              </p:par>
                              <p:par>
                                <p:cTn id="21" presetID="14" presetClass="entr" presetSubtype="1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500"/>
                                        <p:tgtEl>
                                          <p:spTgt spid="2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randombar(horizontal)">
                                      <p:cBhvr>
                                        <p:cTn id="26" dur="500"/>
                                        <p:tgtEl>
                                          <p:spTgt spid="28"/>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animBg="1"/>
      <p:bldP spid="26" grpId="0" animBg="1"/>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4E1034-38BB-C0BF-C948-96ED3897CED9}"/>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6" name="Picture 5">
            <a:extLst>
              <a:ext uri="{FF2B5EF4-FFF2-40B4-BE49-F238E27FC236}">
                <a16:creationId xmlns:a16="http://schemas.microsoft.com/office/drawing/2014/main" id="{91590B67-BAE8-1A6A-64B8-A2C10029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grpSp>
        <p:nvGrpSpPr>
          <p:cNvPr id="20" name="Group 19">
            <a:extLst>
              <a:ext uri="{FF2B5EF4-FFF2-40B4-BE49-F238E27FC236}">
                <a16:creationId xmlns:a16="http://schemas.microsoft.com/office/drawing/2014/main" id="{5901B10B-4241-98D4-756B-7ADC5BD8183F}"/>
              </a:ext>
            </a:extLst>
          </p:cNvPr>
          <p:cNvGrpSpPr/>
          <p:nvPr/>
        </p:nvGrpSpPr>
        <p:grpSpPr>
          <a:xfrm>
            <a:off x="2039870" y="154014"/>
            <a:ext cx="6096897" cy="276999"/>
            <a:chOff x="1856284" y="154014"/>
            <a:chExt cx="5596297" cy="276999"/>
          </a:xfrm>
        </p:grpSpPr>
        <p:sp>
          <p:nvSpPr>
            <p:cNvPr id="13" name="TextBox 12">
              <a:extLst>
                <a:ext uri="{FF2B5EF4-FFF2-40B4-BE49-F238E27FC236}">
                  <a16:creationId xmlns:a16="http://schemas.microsoft.com/office/drawing/2014/main" id="{FC39A53B-8C62-DFE1-1BDC-5592A3C37B22}"/>
                </a:ext>
              </a:extLst>
            </p:cNvPr>
            <p:cNvSpPr txBox="1"/>
            <p:nvPr/>
          </p:nvSpPr>
          <p:spPr>
            <a:xfrm>
              <a:off x="1856284" y="154014"/>
              <a:ext cx="590529" cy="276999"/>
            </a:xfrm>
            <a:prstGeom prst="rect">
              <a:avLst/>
            </a:prstGeom>
            <a:noFill/>
          </p:spPr>
          <p:txBody>
            <a:bodyPr wrap="square" rtlCol="0">
              <a:spAutoFit/>
            </a:bodyPr>
            <a:lstStyle/>
            <a:p>
              <a:r>
                <a:rPr lang="en-BA" sz="1200" b="1" dirty="0">
                  <a:solidFill>
                    <a:schemeClr val="bg1"/>
                  </a:solidFill>
                  <a:latin typeface="Helvetica" pitchFamily="2" charset="0"/>
                  <a:cs typeface="FUTURA MEDIUM" panose="020B0602020204020303" pitchFamily="34" charset="-79"/>
                </a:rPr>
                <a:t>Home</a:t>
              </a:r>
            </a:p>
          </p:txBody>
        </p:sp>
        <p:sp>
          <p:nvSpPr>
            <p:cNvPr id="14" name="TextBox 13">
              <a:extLst>
                <a:ext uri="{FF2B5EF4-FFF2-40B4-BE49-F238E27FC236}">
                  <a16:creationId xmlns:a16="http://schemas.microsoft.com/office/drawing/2014/main" id="{ED8B50D3-18F3-4FBD-C327-61ECE4BF498C}"/>
                </a:ext>
              </a:extLst>
            </p:cNvPr>
            <p:cNvSpPr txBox="1"/>
            <p:nvPr/>
          </p:nvSpPr>
          <p:spPr>
            <a:xfrm>
              <a:off x="2575747" y="154014"/>
              <a:ext cx="1604051"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sp>
          <p:nvSpPr>
            <p:cNvPr id="16" name="TextBox 15">
              <a:extLst>
                <a:ext uri="{FF2B5EF4-FFF2-40B4-BE49-F238E27FC236}">
                  <a16:creationId xmlns:a16="http://schemas.microsoft.com/office/drawing/2014/main" id="{1BA121FC-2145-8E79-5715-584E83EB459B}"/>
                </a:ext>
              </a:extLst>
            </p:cNvPr>
            <p:cNvSpPr txBox="1"/>
            <p:nvPr/>
          </p:nvSpPr>
          <p:spPr>
            <a:xfrm>
              <a:off x="4308734" y="154014"/>
              <a:ext cx="560091"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Latest</a:t>
              </a:r>
            </a:p>
          </p:txBody>
        </p:sp>
        <p:sp>
          <p:nvSpPr>
            <p:cNvPr id="17" name="TextBox 16">
              <a:extLst>
                <a:ext uri="{FF2B5EF4-FFF2-40B4-BE49-F238E27FC236}">
                  <a16:creationId xmlns:a16="http://schemas.microsoft.com/office/drawing/2014/main" id="{54540512-958C-1BD9-F51C-15E882F0A623}"/>
                </a:ext>
              </a:extLst>
            </p:cNvPr>
            <p:cNvSpPr txBox="1"/>
            <p:nvPr/>
          </p:nvSpPr>
          <p:spPr>
            <a:xfrm>
              <a:off x="4997761" y="154014"/>
              <a:ext cx="61451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My List</a:t>
              </a:r>
            </a:p>
          </p:txBody>
        </p:sp>
        <p:sp>
          <p:nvSpPr>
            <p:cNvPr id="19" name="TextBox 18">
              <a:extLst>
                <a:ext uri="{FF2B5EF4-FFF2-40B4-BE49-F238E27FC236}">
                  <a16:creationId xmlns:a16="http://schemas.microsoft.com/office/drawing/2014/main" id="{AC779A75-CA47-A908-6377-7DAD4A48469B}"/>
                </a:ext>
              </a:extLst>
            </p:cNvPr>
            <p:cNvSpPr txBox="1"/>
            <p:nvPr/>
          </p:nvSpPr>
          <p:spPr>
            <a:xfrm>
              <a:off x="5741207" y="154014"/>
              <a:ext cx="1711374"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Browse by Languages</a:t>
              </a:r>
            </a:p>
          </p:txBody>
        </p:sp>
      </p:grpSp>
      <p:sp>
        <p:nvSpPr>
          <p:cNvPr id="7" name="Rectangle: Rounded Corners 6">
            <a:extLst>
              <a:ext uri="{FF2B5EF4-FFF2-40B4-BE49-F238E27FC236}">
                <a16:creationId xmlns:a16="http://schemas.microsoft.com/office/drawing/2014/main" id="{97A14DD6-B34C-03D8-FAD3-F449BE5DB0C2}"/>
              </a:ext>
            </a:extLst>
          </p:cNvPr>
          <p:cNvSpPr/>
          <p:nvPr/>
        </p:nvSpPr>
        <p:spPr>
          <a:xfrm>
            <a:off x="5807413" y="1310620"/>
            <a:ext cx="6245157" cy="368709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Our Objective:</a:t>
            </a:r>
          </a:p>
          <a:p>
            <a:pPr algn="ctr"/>
            <a:endParaRPr lang="en-US" dirty="0"/>
          </a:p>
          <a:p>
            <a:r>
              <a:rPr lang="en-US" dirty="0"/>
              <a:t>The objective of this dashboard and report is to analyze Netflix's content performance across various categories and regions. Key goals include identifying which category receives the highest ratings, determining the number of TV shows and movies available in each country, and examining the budget and international sales of top-grossing movies. This analysis will provide actionable insights into content preferences, market trends, and financial success across different regions, aiding Netflix in optimizing its content strategy and resource allocation.</a:t>
            </a:r>
          </a:p>
          <a:p>
            <a:pPr algn="ctr"/>
            <a:endParaRPr lang="en-US" dirty="0"/>
          </a:p>
        </p:txBody>
      </p:sp>
      <p:sp>
        <p:nvSpPr>
          <p:cNvPr id="10" name="Rectangle: Rounded Corners 9">
            <a:extLst>
              <a:ext uri="{FF2B5EF4-FFF2-40B4-BE49-F238E27FC236}">
                <a16:creationId xmlns:a16="http://schemas.microsoft.com/office/drawing/2014/main" id="{0FB787FB-9798-EFD0-5C26-6CC02F6C074D}"/>
              </a:ext>
            </a:extLst>
          </p:cNvPr>
          <p:cNvSpPr/>
          <p:nvPr/>
        </p:nvSpPr>
        <p:spPr>
          <a:xfrm>
            <a:off x="812508" y="1219828"/>
            <a:ext cx="3533429" cy="368709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effectLst/>
                <a:latin typeface="Aptos" panose="020B0004020202020204" pitchFamily="34" charset="0"/>
                <a:ea typeface="Aptos" panose="020B0004020202020204" pitchFamily="34" charset="0"/>
                <a:cs typeface="Arial" panose="020B0604020202020204" pitchFamily="34" charset="0"/>
              </a:rPr>
              <a:t>This project is an analysis of Netflix's vast library of movies and TV shows.</a:t>
            </a:r>
            <a:endParaRPr lang="en-US" sz="2400" dirty="0">
              <a:solidFill>
                <a:schemeClr val="bg1"/>
              </a:solidFill>
            </a:endParaRPr>
          </a:p>
          <a:p>
            <a:pPr algn="ctr"/>
            <a:endParaRPr lang="en-US" dirty="0"/>
          </a:p>
        </p:txBody>
      </p:sp>
      <p:sp>
        <p:nvSpPr>
          <p:cNvPr id="2" name="TextBox 1">
            <a:extLst>
              <a:ext uri="{FF2B5EF4-FFF2-40B4-BE49-F238E27FC236}">
                <a16:creationId xmlns:a16="http://schemas.microsoft.com/office/drawing/2014/main" id="{1F45E43C-C780-455A-382E-A0B9BE5C9DD4}"/>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Tree>
    <p:extLst>
      <p:ext uri="{BB962C8B-B14F-4D97-AF65-F5344CB8AC3E}">
        <p14:creationId xmlns:p14="http://schemas.microsoft.com/office/powerpoint/2010/main" val="2606618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2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4E1034-38BB-C0BF-C948-96ED3897CED9}"/>
              </a:ext>
            </a:extLst>
          </p:cNvPr>
          <p:cNvSpPr/>
          <p:nvPr/>
        </p:nvSpPr>
        <p:spPr>
          <a:xfrm>
            <a:off x="0" y="-44239"/>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6" name="Picture 5">
            <a:extLst>
              <a:ext uri="{FF2B5EF4-FFF2-40B4-BE49-F238E27FC236}">
                <a16:creationId xmlns:a16="http://schemas.microsoft.com/office/drawing/2014/main" id="{91590B67-BAE8-1A6A-64B8-A2C10029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grpSp>
        <p:nvGrpSpPr>
          <p:cNvPr id="20" name="Group 19">
            <a:extLst>
              <a:ext uri="{FF2B5EF4-FFF2-40B4-BE49-F238E27FC236}">
                <a16:creationId xmlns:a16="http://schemas.microsoft.com/office/drawing/2014/main" id="{5901B10B-4241-98D4-756B-7ADC5BD8183F}"/>
              </a:ext>
            </a:extLst>
          </p:cNvPr>
          <p:cNvGrpSpPr/>
          <p:nvPr/>
        </p:nvGrpSpPr>
        <p:grpSpPr>
          <a:xfrm>
            <a:off x="2039870" y="154014"/>
            <a:ext cx="2531358" cy="276999"/>
            <a:chOff x="1856284" y="154014"/>
            <a:chExt cx="2323515" cy="276999"/>
          </a:xfrm>
        </p:grpSpPr>
        <p:sp>
          <p:nvSpPr>
            <p:cNvPr id="13" name="TextBox 12">
              <a:extLst>
                <a:ext uri="{FF2B5EF4-FFF2-40B4-BE49-F238E27FC236}">
                  <a16:creationId xmlns:a16="http://schemas.microsoft.com/office/drawing/2014/main" id="{FC39A53B-8C62-DFE1-1BDC-5592A3C37B22}"/>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4" name="TextBox 13">
              <a:extLst>
                <a:ext uri="{FF2B5EF4-FFF2-40B4-BE49-F238E27FC236}">
                  <a16:creationId xmlns:a16="http://schemas.microsoft.com/office/drawing/2014/main" id="{ED8B50D3-18F3-4FBD-C327-61ECE4BF498C}"/>
                </a:ext>
              </a:extLst>
            </p:cNvPr>
            <p:cNvSpPr txBox="1"/>
            <p:nvPr/>
          </p:nvSpPr>
          <p:spPr>
            <a:xfrm>
              <a:off x="2526029" y="154014"/>
              <a:ext cx="1653770" cy="276999"/>
            </a:xfrm>
            <a:prstGeom prst="rect">
              <a:avLst/>
            </a:prstGeom>
            <a:noFill/>
          </p:spPr>
          <p:txBody>
            <a:bodyPr wrap="square" rtlCol="0">
              <a:spAutoFit/>
            </a:bodyPr>
            <a:lstStyle/>
            <a:p>
              <a:r>
                <a:rPr lang="en-US" sz="1200" b="1" dirty="0">
                  <a:solidFill>
                    <a:schemeClr val="bg1"/>
                  </a:solidFill>
                  <a:latin typeface="Helvetica" pitchFamily="2"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b="1" dirty="0">
                  <a:solidFill>
                    <a:schemeClr val="bg1"/>
                  </a:solidFill>
                  <a:latin typeface="Helvetica" pitchFamily="2" charset="0"/>
                  <a:cs typeface="FUTURA MEDIUM" panose="020B0602020204020303" pitchFamily="34" charset="-79"/>
                </a:rPr>
                <a:t>Questions</a:t>
              </a:r>
            </a:p>
          </p:txBody>
        </p:sp>
      </p:grpSp>
      <p:sp>
        <p:nvSpPr>
          <p:cNvPr id="3" name="TextBox 2">
            <a:extLst>
              <a:ext uri="{FF2B5EF4-FFF2-40B4-BE49-F238E27FC236}">
                <a16:creationId xmlns:a16="http://schemas.microsoft.com/office/drawing/2014/main" id="{9D275FEF-5B67-37D7-D6AD-866804FEBF17}"/>
              </a:ext>
            </a:extLst>
          </p:cNvPr>
          <p:cNvSpPr txBox="1"/>
          <p:nvPr/>
        </p:nvSpPr>
        <p:spPr>
          <a:xfrm>
            <a:off x="1019935" y="1289075"/>
            <a:ext cx="2423656" cy="369332"/>
          </a:xfrm>
          <a:prstGeom prst="rect">
            <a:avLst/>
          </a:prstGeom>
          <a:noFill/>
        </p:spPr>
        <p:txBody>
          <a:bodyPr wrap="square">
            <a:spAutoFit/>
          </a:bodyPr>
          <a:lstStyle/>
          <a:p>
            <a:r>
              <a:rPr lang="en-US" sz="1800" b="1" dirty="0">
                <a:solidFill>
                  <a:srgbClr val="C00000"/>
                </a:solidFill>
                <a:effectLst/>
                <a:latin typeface="Aptos" panose="020B0004020202020204" pitchFamily="34" charset="0"/>
                <a:ea typeface="Aptos" panose="020B0004020202020204" pitchFamily="34" charset="0"/>
                <a:cs typeface="Aptos" panose="020B0004020202020204" pitchFamily="34" charset="0"/>
              </a:rPr>
              <a:t>Business Questions</a:t>
            </a:r>
            <a:endParaRPr lang="en-US" dirty="0">
              <a:solidFill>
                <a:srgbClr val="C00000"/>
              </a:solidFill>
            </a:endParaRPr>
          </a:p>
        </p:txBody>
      </p:sp>
      <p:sp>
        <p:nvSpPr>
          <p:cNvPr id="7" name="Rectangle: Rounded Corners 6">
            <a:extLst>
              <a:ext uri="{FF2B5EF4-FFF2-40B4-BE49-F238E27FC236}">
                <a16:creationId xmlns:a16="http://schemas.microsoft.com/office/drawing/2014/main" id="{1822F551-0254-3478-AB01-4E7DA6B863F4}"/>
              </a:ext>
            </a:extLst>
          </p:cNvPr>
          <p:cNvSpPr/>
          <p:nvPr/>
        </p:nvSpPr>
        <p:spPr>
          <a:xfrm>
            <a:off x="1019935" y="1917970"/>
            <a:ext cx="1618034"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Content Distribution</a:t>
            </a:r>
          </a:p>
        </p:txBody>
      </p:sp>
      <p:sp>
        <p:nvSpPr>
          <p:cNvPr id="8" name="Rectangle: Rounded Corners 7">
            <a:extLst>
              <a:ext uri="{FF2B5EF4-FFF2-40B4-BE49-F238E27FC236}">
                <a16:creationId xmlns:a16="http://schemas.microsoft.com/office/drawing/2014/main" id="{B69A6B50-C3E9-3329-5321-BA98AA81B165}"/>
              </a:ext>
            </a:extLst>
          </p:cNvPr>
          <p:cNvSpPr/>
          <p:nvPr/>
        </p:nvSpPr>
        <p:spPr>
          <a:xfrm>
            <a:off x="1024387" y="4046704"/>
            <a:ext cx="1613582"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Movie Budgets &amp; Profitability</a:t>
            </a:r>
          </a:p>
        </p:txBody>
      </p:sp>
      <p:sp>
        <p:nvSpPr>
          <p:cNvPr id="9" name="Rectangle: Rounded Corners 8">
            <a:extLst>
              <a:ext uri="{FF2B5EF4-FFF2-40B4-BE49-F238E27FC236}">
                <a16:creationId xmlns:a16="http://schemas.microsoft.com/office/drawing/2014/main" id="{FDFFB94F-EF45-D7C8-AED8-EA4512DEE3EB}"/>
              </a:ext>
            </a:extLst>
          </p:cNvPr>
          <p:cNvSpPr/>
          <p:nvPr/>
        </p:nvSpPr>
        <p:spPr>
          <a:xfrm>
            <a:off x="3298357" y="1917969"/>
            <a:ext cx="1618034"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Seasonal Additions</a:t>
            </a:r>
          </a:p>
        </p:txBody>
      </p:sp>
      <p:sp>
        <p:nvSpPr>
          <p:cNvPr id="10" name="Rectangle: Rounded Corners 9">
            <a:extLst>
              <a:ext uri="{FF2B5EF4-FFF2-40B4-BE49-F238E27FC236}">
                <a16:creationId xmlns:a16="http://schemas.microsoft.com/office/drawing/2014/main" id="{5D22B681-E944-50BC-8155-21348085DD61}"/>
              </a:ext>
            </a:extLst>
          </p:cNvPr>
          <p:cNvSpPr/>
          <p:nvPr/>
        </p:nvSpPr>
        <p:spPr>
          <a:xfrm>
            <a:off x="5576779" y="1917970"/>
            <a:ext cx="1618034" cy="1215955"/>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Popular Content Categories</a:t>
            </a:r>
          </a:p>
        </p:txBody>
      </p:sp>
      <p:sp>
        <p:nvSpPr>
          <p:cNvPr id="11" name="Rectangle: Rounded Corners 10">
            <a:extLst>
              <a:ext uri="{FF2B5EF4-FFF2-40B4-BE49-F238E27FC236}">
                <a16:creationId xmlns:a16="http://schemas.microsoft.com/office/drawing/2014/main" id="{035FB54B-4F8C-6EB8-BC81-BF3E591CB14A}"/>
              </a:ext>
            </a:extLst>
          </p:cNvPr>
          <p:cNvSpPr/>
          <p:nvPr/>
        </p:nvSpPr>
        <p:spPr>
          <a:xfrm>
            <a:off x="7764204" y="1917968"/>
            <a:ext cx="1618034" cy="1215955"/>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Genre Analysis</a:t>
            </a:r>
          </a:p>
        </p:txBody>
      </p:sp>
      <p:sp>
        <p:nvSpPr>
          <p:cNvPr id="12" name="Rectangle: Rounded Corners 11">
            <a:extLst>
              <a:ext uri="{FF2B5EF4-FFF2-40B4-BE49-F238E27FC236}">
                <a16:creationId xmlns:a16="http://schemas.microsoft.com/office/drawing/2014/main" id="{712A241C-A5BF-3515-BDD1-B36DC768196C}"/>
              </a:ext>
            </a:extLst>
          </p:cNvPr>
          <p:cNvSpPr/>
          <p:nvPr/>
        </p:nvSpPr>
        <p:spPr>
          <a:xfrm>
            <a:off x="10113521" y="1917968"/>
            <a:ext cx="1618035"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Highest-Grossing Movies</a:t>
            </a:r>
          </a:p>
        </p:txBody>
      </p:sp>
      <p:sp>
        <p:nvSpPr>
          <p:cNvPr id="18" name="Rectangle: Rounded Corners 17">
            <a:extLst>
              <a:ext uri="{FF2B5EF4-FFF2-40B4-BE49-F238E27FC236}">
                <a16:creationId xmlns:a16="http://schemas.microsoft.com/office/drawing/2014/main" id="{8FE65BD4-5CD4-4956-7EBB-036167427025}"/>
              </a:ext>
            </a:extLst>
          </p:cNvPr>
          <p:cNvSpPr/>
          <p:nvPr/>
        </p:nvSpPr>
        <p:spPr>
          <a:xfrm>
            <a:off x="3297265" y="4046703"/>
            <a:ext cx="1613582"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Country-Based Availability</a:t>
            </a:r>
          </a:p>
        </p:txBody>
      </p:sp>
      <p:sp>
        <p:nvSpPr>
          <p:cNvPr id="21" name="Rectangle: Rounded Corners 20">
            <a:extLst>
              <a:ext uri="{FF2B5EF4-FFF2-40B4-BE49-F238E27FC236}">
                <a16:creationId xmlns:a16="http://schemas.microsoft.com/office/drawing/2014/main" id="{AFB0E855-D3AD-113F-8941-3839F2DAE35A}"/>
              </a:ext>
            </a:extLst>
          </p:cNvPr>
          <p:cNvSpPr/>
          <p:nvPr/>
        </p:nvSpPr>
        <p:spPr>
          <a:xfrm>
            <a:off x="5588729" y="4046704"/>
            <a:ext cx="1606084" cy="1215955"/>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Yearly Title Growth</a:t>
            </a:r>
          </a:p>
        </p:txBody>
      </p:sp>
      <p:sp>
        <p:nvSpPr>
          <p:cNvPr id="22" name="Rectangle: Rounded Corners 21">
            <a:extLst>
              <a:ext uri="{FF2B5EF4-FFF2-40B4-BE49-F238E27FC236}">
                <a16:creationId xmlns:a16="http://schemas.microsoft.com/office/drawing/2014/main" id="{01E46E34-3304-ADCF-28D0-8A5CD51CDEE5}"/>
              </a:ext>
            </a:extLst>
          </p:cNvPr>
          <p:cNvSpPr/>
          <p:nvPr/>
        </p:nvSpPr>
        <p:spPr>
          <a:xfrm>
            <a:off x="7764203" y="4046703"/>
            <a:ext cx="1613582" cy="1215959"/>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Content Ratings</a:t>
            </a:r>
          </a:p>
        </p:txBody>
      </p:sp>
      <p:sp>
        <p:nvSpPr>
          <p:cNvPr id="23" name="Rectangle: Rounded Corners 22">
            <a:extLst>
              <a:ext uri="{FF2B5EF4-FFF2-40B4-BE49-F238E27FC236}">
                <a16:creationId xmlns:a16="http://schemas.microsoft.com/office/drawing/2014/main" id="{3D57CA62-6DF6-6C87-E091-937E3863E4D7}"/>
              </a:ext>
            </a:extLst>
          </p:cNvPr>
          <p:cNvSpPr/>
          <p:nvPr/>
        </p:nvSpPr>
        <p:spPr>
          <a:xfrm>
            <a:off x="10113521" y="4046704"/>
            <a:ext cx="1613582" cy="1215958"/>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Director Consistency</a:t>
            </a:r>
          </a:p>
        </p:txBody>
      </p:sp>
      <p:sp>
        <p:nvSpPr>
          <p:cNvPr id="2" name="TextBox 1">
            <a:extLst>
              <a:ext uri="{FF2B5EF4-FFF2-40B4-BE49-F238E27FC236}">
                <a16:creationId xmlns:a16="http://schemas.microsoft.com/office/drawing/2014/main" id="{2854E4D5-8436-0ACC-BC5D-CF710F1DA09F}"/>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4" name="TextBox 3">
            <a:extLst>
              <a:ext uri="{FF2B5EF4-FFF2-40B4-BE49-F238E27FC236}">
                <a16:creationId xmlns:a16="http://schemas.microsoft.com/office/drawing/2014/main" id="{7A085C23-ED06-F5BB-7C92-8016845B8257}"/>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5" name="TextBox 14">
            <a:extLst>
              <a:ext uri="{FF2B5EF4-FFF2-40B4-BE49-F238E27FC236}">
                <a16:creationId xmlns:a16="http://schemas.microsoft.com/office/drawing/2014/main" id="{5E3F76CD-AB52-19CC-2C73-C3C628FF8458}"/>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24" name="TextBox 23">
            <a:extLst>
              <a:ext uri="{FF2B5EF4-FFF2-40B4-BE49-F238E27FC236}">
                <a16:creationId xmlns:a16="http://schemas.microsoft.com/office/drawing/2014/main" id="{7287FC44-94F7-5406-99F2-C9EFCD22AE25}"/>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solidFill>
                  <a:schemeClr val="bg1">
                    <a:alpha val="76201"/>
                  </a:schemeClr>
                </a:solidFill>
                <a:latin typeface="Helvetica Light" panose="020B0403020202020204" pitchFamily="34" charset="0"/>
                <a:cs typeface="Futura Medium" panose="020B0602020204020303" pitchFamily="34" charset="-79"/>
              </a:rPr>
              <a:t>Our</a:t>
            </a:r>
            <a:r>
              <a:rPr lang="en-BA" dirty="0"/>
              <a:t> </a:t>
            </a:r>
            <a:r>
              <a:rPr lang="en-BA" dirty="0">
                <a:solidFill>
                  <a:schemeClr val="bg1">
                    <a:alpha val="76201"/>
                  </a:schemeClr>
                </a:solidFill>
                <a:latin typeface="Helvetica Light" panose="020B0403020202020204" pitchFamily="34" charset="0"/>
                <a:cs typeface="Futura Medium" panose="020B0602020204020303" pitchFamily="34" charset="-79"/>
              </a:rPr>
              <a:t>stats</a:t>
            </a:r>
          </a:p>
        </p:txBody>
      </p:sp>
    </p:spTree>
    <p:extLst>
      <p:ext uri="{BB962C8B-B14F-4D97-AF65-F5344CB8AC3E}">
        <p14:creationId xmlns:p14="http://schemas.microsoft.com/office/powerpoint/2010/main" val="3237871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fill="hold" grpId="0" nodeType="afterEffect">
                                  <p:stCondLst>
                                    <p:cond delay="11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115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12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12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13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3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35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45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50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animBg="1"/>
      <p:bldP spid="10" grpId="0" animBg="1"/>
      <p:bldP spid="11" grpId="0" animBg="1"/>
      <p:bldP spid="12" grpId="0" animBg="1"/>
      <p:bldP spid="18"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4E1034-38BB-C0BF-C948-96ED3897CED9}"/>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6" name="Picture 5">
            <a:extLst>
              <a:ext uri="{FF2B5EF4-FFF2-40B4-BE49-F238E27FC236}">
                <a16:creationId xmlns:a16="http://schemas.microsoft.com/office/drawing/2014/main" id="{91590B67-BAE8-1A6A-64B8-A2C10029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2" name="Rectangle: Rounded Corners 1">
            <a:extLst>
              <a:ext uri="{FF2B5EF4-FFF2-40B4-BE49-F238E27FC236}">
                <a16:creationId xmlns:a16="http://schemas.microsoft.com/office/drawing/2014/main" id="{2D35C745-11BC-E73C-4273-7BEAD8128A34}"/>
              </a:ext>
            </a:extLst>
          </p:cNvPr>
          <p:cNvSpPr/>
          <p:nvPr/>
        </p:nvSpPr>
        <p:spPr>
          <a:xfrm>
            <a:off x="588344" y="1210613"/>
            <a:ext cx="2871129" cy="58461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Content Distribution</a:t>
            </a:r>
          </a:p>
        </p:txBody>
      </p:sp>
      <p:graphicFrame>
        <p:nvGraphicFramePr>
          <p:cNvPr id="26" name="Chart 25">
            <a:extLst>
              <a:ext uri="{FF2B5EF4-FFF2-40B4-BE49-F238E27FC236}">
                <a16:creationId xmlns:a16="http://schemas.microsoft.com/office/drawing/2014/main" id="{AC82A9A0-831E-2338-5913-CEE2A0265289}"/>
              </a:ext>
            </a:extLst>
          </p:cNvPr>
          <p:cNvGraphicFramePr/>
          <p:nvPr>
            <p:extLst>
              <p:ext uri="{D42A27DB-BD31-4B8C-83A1-F6EECF244321}">
                <p14:modId xmlns:p14="http://schemas.microsoft.com/office/powerpoint/2010/main" val="4194054022"/>
              </p:ext>
            </p:extLst>
          </p:nvPr>
        </p:nvGraphicFramePr>
        <p:xfrm>
          <a:off x="7147124" y="2216343"/>
          <a:ext cx="4313012" cy="3083849"/>
        </p:xfrm>
        <a:graphic>
          <a:graphicData uri="http://schemas.openxmlformats.org/drawingml/2006/chart">
            <c:chart xmlns:c="http://schemas.openxmlformats.org/drawingml/2006/chart" xmlns:r="http://schemas.openxmlformats.org/officeDocument/2006/relationships" r:id="rId3"/>
          </a:graphicData>
        </a:graphic>
      </p:graphicFrame>
      <p:sp>
        <p:nvSpPr>
          <p:cNvPr id="27" name="Rectangle: Rounded Corners 26">
            <a:extLst>
              <a:ext uri="{FF2B5EF4-FFF2-40B4-BE49-F238E27FC236}">
                <a16:creationId xmlns:a16="http://schemas.microsoft.com/office/drawing/2014/main" id="{121EC20B-A94F-ECFC-939F-F68D25BB875F}"/>
              </a:ext>
            </a:extLst>
          </p:cNvPr>
          <p:cNvSpPr/>
          <p:nvPr/>
        </p:nvSpPr>
        <p:spPr>
          <a:xfrm>
            <a:off x="523927" y="2421227"/>
            <a:ext cx="4313011" cy="2674082"/>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SQL Code :</a:t>
            </a:r>
          </a:p>
          <a:p>
            <a:endParaRPr lang="en-US" sz="1400" dirty="0"/>
          </a:p>
          <a:p>
            <a:r>
              <a:rPr lang="en-US" sz="1400" dirty="0"/>
              <a:t>SELECT </a:t>
            </a:r>
          </a:p>
          <a:p>
            <a:r>
              <a:rPr lang="en-US" sz="1400" dirty="0"/>
              <a:t>    type,</a:t>
            </a:r>
          </a:p>
          <a:p>
            <a:r>
              <a:rPr lang="en-US" sz="1400" dirty="0"/>
              <a:t>    COUNT(*) * 100.0 / (SELECT COUNT(*) FROM netflix_titles) AS Percentage</a:t>
            </a:r>
          </a:p>
          <a:p>
            <a:r>
              <a:rPr lang="en-US" sz="1400" dirty="0"/>
              <a:t>FROM </a:t>
            </a:r>
          </a:p>
          <a:p>
            <a:r>
              <a:rPr lang="en-US" sz="1400" dirty="0"/>
              <a:t>    netflix_titles</a:t>
            </a:r>
          </a:p>
          <a:p>
            <a:r>
              <a:rPr lang="en-US" sz="1400" dirty="0"/>
              <a:t>GROUP BY </a:t>
            </a:r>
          </a:p>
          <a:p>
            <a:r>
              <a:rPr lang="en-US" sz="1400" dirty="0"/>
              <a:t>    type;</a:t>
            </a:r>
          </a:p>
        </p:txBody>
      </p:sp>
      <p:sp>
        <p:nvSpPr>
          <p:cNvPr id="3" name="TextBox 2">
            <a:extLst>
              <a:ext uri="{FF2B5EF4-FFF2-40B4-BE49-F238E27FC236}">
                <a16:creationId xmlns:a16="http://schemas.microsoft.com/office/drawing/2014/main" id="{E774B34E-90A4-0432-A9F3-2DF7AA76E46A}"/>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grpSp>
        <p:nvGrpSpPr>
          <p:cNvPr id="22" name="Group 21">
            <a:extLst>
              <a:ext uri="{FF2B5EF4-FFF2-40B4-BE49-F238E27FC236}">
                <a16:creationId xmlns:a16="http://schemas.microsoft.com/office/drawing/2014/main" id="{A78FDCD6-C6C7-0413-D3E9-87A7E8FFD35B}"/>
              </a:ext>
            </a:extLst>
          </p:cNvPr>
          <p:cNvGrpSpPr/>
          <p:nvPr/>
        </p:nvGrpSpPr>
        <p:grpSpPr>
          <a:xfrm>
            <a:off x="2039870" y="154014"/>
            <a:ext cx="2531358" cy="276999"/>
            <a:chOff x="1856284" y="154014"/>
            <a:chExt cx="2323515" cy="276999"/>
          </a:xfrm>
        </p:grpSpPr>
        <p:sp>
          <p:nvSpPr>
            <p:cNvPr id="23" name="TextBox 22">
              <a:extLst>
                <a:ext uri="{FF2B5EF4-FFF2-40B4-BE49-F238E27FC236}">
                  <a16:creationId xmlns:a16="http://schemas.microsoft.com/office/drawing/2014/main" id="{190B70E6-3C65-B0CC-4B6F-B4E318A9DBA5}"/>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24" name="TextBox 23">
              <a:extLst>
                <a:ext uri="{FF2B5EF4-FFF2-40B4-BE49-F238E27FC236}">
                  <a16:creationId xmlns:a16="http://schemas.microsoft.com/office/drawing/2014/main" id="{8E7F793F-E176-3C0A-6254-0DFAEC833396}"/>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25" name="TextBox 24">
            <a:extLst>
              <a:ext uri="{FF2B5EF4-FFF2-40B4-BE49-F238E27FC236}">
                <a16:creationId xmlns:a16="http://schemas.microsoft.com/office/drawing/2014/main" id="{AC4261EC-29A7-071B-D362-531C4A943188}"/>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28" name="TextBox 27">
            <a:extLst>
              <a:ext uri="{FF2B5EF4-FFF2-40B4-BE49-F238E27FC236}">
                <a16:creationId xmlns:a16="http://schemas.microsoft.com/office/drawing/2014/main" id="{F03F39E2-8E21-C608-17D1-56FEAB12B12E}"/>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29" name="TextBox 28">
            <a:extLst>
              <a:ext uri="{FF2B5EF4-FFF2-40B4-BE49-F238E27FC236}">
                <a16:creationId xmlns:a16="http://schemas.microsoft.com/office/drawing/2014/main" id="{3FFDC030-3E6F-A329-BD6D-122125615658}"/>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396671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26" grpId="0">
        <p:bldAsOne/>
      </p:bldGraphic>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8FAEC1-321D-267E-86A8-DB1BE5CA1EA8}"/>
              </a:ext>
            </a:extLst>
          </p:cNvPr>
          <p:cNvSpPr/>
          <p:nvPr/>
        </p:nvSpPr>
        <p:spPr>
          <a:xfrm>
            <a:off x="0" y="56737"/>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5" name="Picture 4">
            <a:extLst>
              <a:ext uri="{FF2B5EF4-FFF2-40B4-BE49-F238E27FC236}">
                <a16:creationId xmlns:a16="http://schemas.microsoft.com/office/drawing/2014/main" id="{CCDCECB1-8C24-E7B1-5CF2-6EEC428ED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2" name="Rectangle: Rounded Corners 1">
            <a:extLst>
              <a:ext uri="{FF2B5EF4-FFF2-40B4-BE49-F238E27FC236}">
                <a16:creationId xmlns:a16="http://schemas.microsoft.com/office/drawing/2014/main" id="{A77D4B0F-12BE-4349-0603-7EEFE8E88F20}"/>
              </a:ext>
            </a:extLst>
          </p:cNvPr>
          <p:cNvSpPr/>
          <p:nvPr/>
        </p:nvSpPr>
        <p:spPr>
          <a:xfrm>
            <a:off x="588344" y="1138137"/>
            <a:ext cx="2990314" cy="584616"/>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Seasonal Additions</a:t>
            </a:r>
          </a:p>
        </p:txBody>
      </p:sp>
      <p:sp>
        <p:nvSpPr>
          <p:cNvPr id="3" name="Rectangle: Rounded Corners 2">
            <a:extLst>
              <a:ext uri="{FF2B5EF4-FFF2-40B4-BE49-F238E27FC236}">
                <a16:creationId xmlns:a16="http://schemas.microsoft.com/office/drawing/2014/main" id="{83EA2897-DC5C-ABE8-B527-043E5C43698D}"/>
              </a:ext>
            </a:extLst>
          </p:cNvPr>
          <p:cNvSpPr/>
          <p:nvPr/>
        </p:nvSpPr>
        <p:spPr>
          <a:xfrm>
            <a:off x="144154" y="1980675"/>
            <a:ext cx="6231334" cy="470087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t>SQL Code :</a:t>
            </a:r>
          </a:p>
          <a:p>
            <a:endParaRPr lang="en-US" sz="1200" dirty="0"/>
          </a:p>
          <a:p>
            <a:r>
              <a:rPr lang="en-US" sz="1200" dirty="0"/>
              <a:t>WITH Season_Categorized AS (</a:t>
            </a:r>
          </a:p>
          <a:p>
            <a:r>
              <a:rPr lang="en-US" sz="1200" dirty="0"/>
              <a:t>    SELECT </a:t>
            </a:r>
          </a:p>
          <a:p>
            <a:r>
              <a:rPr lang="en-US" sz="1200" dirty="0"/>
              <a:t>        show_id, </a:t>
            </a:r>
          </a:p>
          <a:p>
            <a:r>
              <a:rPr lang="en-US" sz="1200" dirty="0"/>
              <a:t>        Title,</a:t>
            </a:r>
          </a:p>
          <a:p>
            <a:r>
              <a:rPr lang="en-US" sz="1200" dirty="0"/>
              <a:t>        CASE </a:t>
            </a:r>
          </a:p>
          <a:p>
            <a:r>
              <a:rPr lang="en-US" sz="1200" dirty="0"/>
              <a:t>            WHEN MONTH(date_added) IN (12, 1, 2) THEN 'Winter'</a:t>
            </a:r>
          </a:p>
          <a:p>
            <a:r>
              <a:rPr lang="en-US" sz="1200" dirty="0"/>
              <a:t>            WHEN MONTH(date_added) IN (3, 4, 5) THEN 'Spring'</a:t>
            </a:r>
          </a:p>
          <a:p>
            <a:r>
              <a:rPr lang="en-US" sz="1200" dirty="0"/>
              <a:t>            WHEN MONTH(date_added) IN (6, 7, 8) THEN 'Summer'</a:t>
            </a:r>
          </a:p>
          <a:p>
            <a:r>
              <a:rPr lang="en-US" sz="1200" dirty="0"/>
              <a:t>            WHEN MONTH(date_added) IN (9, 10, 11) THEN 'Fall'</a:t>
            </a:r>
          </a:p>
          <a:p>
            <a:r>
              <a:rPr lang="en-US" sz="1200" dirty="0"/>
              <a:t>        END AS Season</a:t>
            </a:r>
          </a:p>
          <a:p>
            <a:r>
              <a:rPr lang="en-US" sz="1200" dirty="0"/>
              <a:t>    FROM  netflix_titles </a:t>
            </a:r>
          </a:p>
          <a:p>
            <a:r>
              <a:rPr lang="en-US" sz="1200" dirty="0"/>
              <a:t>    WHERE  type = 'TV Show' and date_added is not null),</a:t>
            </a:r>
          </a:p>
          <a:p>
            <a:r>
              <a:rPr lang="en-US" sz="1200" dirty="0"/>
              <a:t>Season_Totals AS (</a:t>
            </a:r>
          </a:p>
          <a:p>
            <a:r>
              <a:rPr lang="en-US" sz="1200" dirty="0"/>
              <a:t>    SELECT  Season,  COUNT(show_id) AS TotalShows</a:t>
            </a:r>
          </a:p>
          <a:p>
            <a:r>
              <a:rPr lang="en-US" sz="1200" dirty="0"/>
              <a:t>    FROM   Season_Categorized</a:t>
            </a:r>
          </a:p>
          <a:p>
            <a:r>
              <a:rPr lang="en-US" sz="1200" dirty="0"/>
              <a:t>    GROUP BY  Season)</a:t>
            </a:r>
          </a:p>
          <a:p>
            <a:r>
              <a:rPr lang="en-US" sz="1200" dirty="0"/>
              <a:t>SELECT Season,TotalShows,</a:t>
            </a:r>
          </a:p>
          <a:p>
            <a:r>
              <a:rPr lang="en-US" sz="1200" dirty="0"/>
              <a:t>    (TotalShows * 1.0 / (SELECT COUNT(DISTINCT Season) FROM Season_Totals)) AS AvgShowsPerSeason</a:t>
            </a:r>
          </a:p>
          <a:p>
            <a:r>
              <a:rPr lang="en-US" sz="1200" dirty="0"/>
              <a:t>FROM  Season_Totals</a:t>
            </a:r>
          </a:p>
          <a:p>
            <a:r>
              <a:rPr lang="en-US" sz="1200" dirty="0"/>
              <a:t>ORDER BY Season desc</a:t>
            </a:r>
          </a:p>
        </p:txBody>
      </p:sp>
      <p:graphicFrame>
        <p:nvGraphicFramePr>
          <p:cNvPr id="15" name="Chart 14">
            <a:extLst>
              <a:ext uri="{FF2B5EF4-FFF2-40B4-BE49-F238E27FC236}">
                <a16:creationId xmlns:a16="http://schemas.microsoft.com/office/drawing/2014/main" id="{C3A99B95-1FFB-AA26-3A4A-746B34B122DA}"/>
              </a:ext>
            </a:extLst>
          </p:cNvPr>
          <p:cNvGraphicFramePr/>
          <p:nvPr>
            <p:extLst>
              <p:ext uri="{D42A27DB-BD31-4B8C-83A1-F6EECF244321}">
                <p14:modId xmlns:p14="http://schemas.microsoft.com/office/powerpoint/2010/main" val="2037375748"/>
              </p:ext>
            </p:extLst>
          </p:nvPr>
        </p:nvGraphicFramePr>
        <p:xfrm>
          <a:off x="7485013" y="2664522"/>
          <a:ext cx="3827653" cy="327481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315AFBA8-8229-001F-BD04-BA3625641008}"/>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grpSp>
        <p:nvGrpSpPr>
          <p:cNvPr id="16" name="Group 15">
            <a:extLst>
              <a:ext uri="{FF2B5EF4-FFF2-40B4-BE49-F238E27FC236}">
                <a16:creationId xmlns:a16="http://schemas.microsoft.com/office/drawing/2014/main" id="{36F6DB2C-8C6F-2747-A9D8-B999E3FDE559}"/>
              </a:ext>
            </a:extLst>
          </p:cNvPr>
          <p:cNvGrpSpPr/>
          <p:nvPr/>
        </p:nvGrpSpPr>
        <p:grpSpPr>
          <a:xfrm>
            <a:off x="2039870" y="154014"/>
            <a:ext cx="2531358" cy="276999"/>
            <a:chOff x="1856284" y="154014"/>
            <a:chExt cx="2323515" cy="276999"/>
          </a:xfrm>
        </p:grpSpPr>
        <p:sp>
          <p:nvSpPr>
            <p:cNvPr id="17" name="TextBox 16">
              <a:extLst>
                <a:ext uri="{FF2B5EF4-FFF2-40B4-BE49-F238E27FC236}">
                  <a16:creationId xmlns:a16="http://schemas.microsoft.com/office/drawing/2014/main" id="{321AE0B2-DB0D-4B55-0A06-AA69810653CD}"/>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8" name="TextBox 17">
              <a:extLst>
                <a:ext uri="{FF2B5EF4-FFF2-40B4-BE49-F238E27FC236}">
                  <a16:creationId xmlns:a16="http://schemas.microsoft.com/office/drawing/2014/main" id="{F630248D-6A13-E05E-6620-0B38FCEDF11F}"/>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9" name="TextBox 18">
            <a:extLst>
              <a:ext uri="{FF2B5EF4-FFF2-40B4-BE49-F238E27FC236}">
                <a16:creationId xmlns:a16="http://schemas.microsoft.com/office/drawing/2014/main" id="{29EE1DE3-B599-C977-AF5E-FC4BFF89BE6E}"/>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20" name="TextBox 19">
            <a:extLst>
              <a:ext uri="{FF2B5EF4-FFF2-40B4-BE49-F238E27FC236}">
                <a16:creationId xmlns:a16="http://schemas.microsoft.com/office/drawing/2014/main" id="{4D4EDC1E-38D6-2E82-0743-A3B656E64FF2}"/>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21" name="TextBox 20">
            <a:extLst>
              <a:ext uri="{FF2B5EF4-FFF2-40B4-BE49-F238E27FC236}">
                <a16:creationId xmlns:a16="http://schemas.microsoft.com/office/drawing/2014/main" id="{0D530C62-2F85-348E-8520-C4021C5F9D47}"/>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3805329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AF4DD9AE-544C-81ED-925F-3EEE61A7D39D}"/>
              </a:ext>
            </a:extLst>
          </p:cNvPr>
          <p:cNvSpPr/>
          <p:nvPr/>
        </p:nvSpPr>
        <p:spPr>
          <a:xfrm>
            <a:off x="0" y="33216"/>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98" name="Picture 97">
            <a:extLst>
              <a:ext uri="{FF2B5EF4-FFF2-40B4-BE49-F238E27FC236}">
                <a16:creationId xmlns:a16="http://schemas.microsoft.com/office/drawing/2014/main" id="{F5068110-457B-ADEA-EDF4-A7F5EAF1F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2" name="Rectangle: Rounded Corners 1">
            <a:extLst>
              <a:ext uri="{FF2B5EF4-FFF2-40B4-BE49-F238E27FC236}">
                <a16:creationId xmlns:a16="http://schemas.microsoft.com/office/drawing/2014/main" id="{4B616D1B-8E01-F1EA-BADE-D10C6A7CE0B1}"/>
              </a:ext>
            </a:extLst>
          </p:cNvPr>
          <p:cNvSpPr/>
          <p:nvPr/>
        </p:nvSpPr>
        <p:spPr>
          <a:xfrm>
            <a:off x="588344" y="1159212"/>
            <a:ext cx="3177290" cy="747409"/>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Popular Content Categories</a:t>
            </a:r>
          </a:p>
        </p:txBody>
      </p:sp>
      <p:sp>
        <p:nvSpPr>
          <p:cNvPr id="3" name="Rectangle: Rounded Corners 2">
            <a:extLst>
              <a:ext uri="{FF2B5EF4-FFF2-40B4-BE49-F238E27FC236}">
                <a16:creationId xmlns:a16="http://schemas.microsoft.com/office/drawing/2014/main" id="{3685BB46-1784-50BA-CBD0-1AA1805DA747}"/>
              </a:ext>
            </a:extLst>
          </p:cNvPr>
          <p:cNvSpPr/>
          <p:nvPr/>
        </p:nvSpPr>
        <p:spPr>
          <a:xfrm>
            <a:off x="523927" y="2421227"/>
            <a:ext cx="4313011" cy="2674082"/>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SQL Code :</a:t>
            </a:r>
          </a:p>
          <a:p>
            <a:endParaRPr lang="en-US" sz="1400" dirty="0"/>
          </a:p>
          <a:p>
            <a:r>
              <a:rPr lang="en-US" sz="1400" dirty="0"/>
              <a:t>SELECT</a:t>
            </a:r>
          </a:p>
          <a:p>
            <a:r>
              <a:rPr lang="en-US" sz="1400" dirty="0"/>
              <a:t>      type, COUNT(*) AS total</a:t>
            </a:r>
          </a:p>
          <a:p>
            <a:r>
              <a:rPr lang="en-US" sz="1400" dirty="0"/>
              <a:t>FROM</a:t>
            </a:r>
          </a:p>
          <a:p>
            <a:r>
              <a:rPr lang="en-US" sz="1400" dirty="0"/>
              <a:t>     netflix_titles</a:t>
            </a:r>
          </a:p>
          <a:p>
            <a:r>
              <a:rPr lang="en-US" sz="1400" dirty="0"/>
              <a:t>Where</a:t>
            </a:r>
          </a:p>
          <a:p>
            <a:r>
              <a:rPr lang="en-US" sz="1400" dirty="0"/>
              <a:t>    release_year &gt;= 2020</a:t>
            </a:r>
          </a:p>
          <a:p>
            <a:r>
              <a:rPr lang="en-US" sz="1400" dirty="0"/>
              <a:t>GROUP BY </a:t>
            </a:r>
          </a:p>
          <a:p>
            <a:r>
              <a:rPr lang="en-US" sz="1400" dirty="0"/>
              <a:t>        type</a:t>
            </a:r>
          </a:p>
          <a:p>
            <a:r>
              <a:rPr lang="en-US" sz="1400" dirty="0"/>
              <a:t>ORDER BY </a:t>
            </a:r>
          </a:p>
          <a:p>
            <a:r>
              <a:rPr lang="en-US" sz="1400" dirty="0"/>
              <a:t>        total DESC;</a:t>
            </a:r>
          </a:p>
        </p:txBody>
      </p:sp>
      <p:graphicFrame>
        <p:nvGraphicFramePr>
          <p:cNvPr id="7" name="Chart 6">
            <a:extLst>
              <a:ext uri="{FF2B5EF4-FFF2-40B4-BE49-F238E27FC236}">
                <a16:creationId xmlns:a16="http://schemas.microsoft.com/office/drawing/2014/main" id="{A20A6B53-687F-16E7-7461-E7B38CF46733}"/>
              </a:ext>
            </a:extLst>
          </p:cNvPr>
          <p:cNvGraphicFramePr/>
          <p:nvPr>
            <p:extLst>
              <p:ext uri="{D42A27DB-BD31-4B8C-83A1-F6EECF244321}">
                <p14:modId xmlns:p14="http://schemas.microsoft.com/office/powerpoint/2010/main" val="3218393901"/>
              </p:ext>
            </p:extLst>
          </p:nvPr>
        </p:nvGraphicFramePr>
        <p:xfrm>
          <a:off x="6508664" y="1943969"/>
          <a:ext cx="4838110" cy="3628597"/>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D565AD47-DE09-A112-3FAD-0EF424B73C1C}"/>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grpSp>
        <p:nvGrpSpPr>
          <p:cNvPr id="5" name="Group 4">
            <a:extLst>
              <a:ext uri="{FF2B5EF4-FFF2-40B4-BE49-F238E27FC236}">
                <a16:creationId xmlns:a16="http://schemas.microsoft.com/office/drawing/2014/main" id="{FA5E35DD-6F60-E3AA-3D70-8D96C146440D}"/>
              </a:ext>
            </a:extLst>
          </p:cNvPr>
          <p:cNvGrpSpPr/>
          <p:nvPr/>
        </p:nvGrpSpPr>
        <p:grpSpPr>
          <a:xfrm>
            <a:off x="2039870" y="154014"/>
            <a:ext cx="2531358" cy="276999"/>
            <a:chOff x="1856284" y="154014"/>
            <a:chExt cx="2323515" cy="276999"/>
          </a:xfrm>
        </p:grpSpPr>
        <p:sp>
          <p:nvSpPr>
            <p:cNvPr id="6" name="TextBox 5">
              <a:extLst>
                <a:ext uri="{FF2B5EF4-FFF2-40B4-BE49-F238E27FC236}">
                  <a16:creationId xmlns:a16="http://schemas.microsoft.com/office/drawing/2014/main" id="{80E2E565-B0F7-032F-AED0-31365D15B9A4}"/>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8" name="TextBox 7">
              <a:extLst>
                <a:ext uri="{FF2B5EF4-FFF2-40B4-BE49-F238E27FC236}">
                  <a16:creationId xmlns:a16="http://schemas.microsoft.com/office/drawing/2014/main" id="{BC4BDC4D-BF66-A25B-BEE6-13452AB5229C}"/>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9" name="TextBox 8">
            <a:extLst>
              <a:ext uri="{FF2B5EF4-FFF2-40B4-BE49-F238E27FC236}">
                <a16:creationId xmlns:a16="http://schemas.microsoft.com/office/drawing/2014/main" id="{CE6291BE-E12D-E103-D36E-699487C82C57}"/>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0" name="TextBox 9">
            <a:extLst>
              <a:ext uri="{FF2B5EF4-FFF2-40B4-BE49-F238E27FC236}">
                <a16:creationId xmlns:a16="http://schemas.microsoft.com/office/drawing/2014/main" id="{762050AC-183C-A6D8-90C9-ABB230A55977}"/>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1" name="TextBox 10">
            <a:extLst>
              <a:ext uri="{FF2B5EF4-FFF2-40B4-BE49-F238E27FC236}">
                <a16:creationId xmlns:a16="http://schemas.microsoft.com/office/drawing/2014/main" id="{DB2B8009-61D8-635D-2007-7FCA1491AC66}"/>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4107017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7"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414</TotalTime>
  <Words>1079</Words>
  <Application>Microsoft Office PowerPoint</Application>
  <PresentationFormat>Widescreen</PresentationFormat>
  <Paragraphs>236</Paragraphs>
  <Slides>18</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Aptos Display</vt:lpstr>
      <vt:lpstr>Arial</vt:lpstr>
      <vt:lpstr>Arial Black</vt:lpstr>
      <vt:lpstr>Consolas</vt:lpstr>
      <vt:lpstr>Futura Medium</vt:lpstr>
      <vt:lpstr>Helvetica</vt:lpstr>
      <vt:lpstr>Helvetica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Basant Salam</dc:creator>
  <cp:lastModifiedBy>ahmed mostafa</cp:lastModifiedBy>
  <cp:revision>9</cp:revision>
  <dcterms:created xsi:type="dcterms:W3CDTF">2024-09-25T12:38:25Z</dcterms:created>
  <dcterms:modified xsi:type="dcterms:W3CDTF">2024-09-26T20:01:18Z</dcterms:modified>
</cp:coreProperties>
</file>